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49" r:id="rId6"/>
  </p:sldMasterIdLst>
  <p:notesMasterIdLst>
    <p:notesMasterId r:id="rId68"/>
  </p:notesMasterIdLst>
  <p:handoutMasterIdLst>
    <p:handoutMasterId r:id="rId69"/>
  </p:handoutMasterIdLst>
  <p:sldIdLst>
    <p:sldId id="778" r:id="rId7"/>
    <p:sldId id="780" r:id="rId8"/>
    <p:sldId id="788" r:id="rId9"/>
    <p:sldId id="783" r:id="rId10"/>
    <p:sldId id="907" r:id="rId11"/>
    <p:sldId id="891" r:id="rId12"/>
    <p:sldId id="892" r:id="rId13"/>
    <p:sldId id="873" r:id="rId14"/>
    <p:sldId id="893" r:id="rId15"/>
    <p:sldId id="855" r:id="rId16"/>
    <p:sldId id="852" r:id="rId17"/>
    <p:sldId id="859" r:id="rId18"/>
    <p:sldId id="894" r:id="rId19"/>
    <p:sldId id="896" r:id="rId20"/>
    <p:sldId id="897" r:id="rId21"/>
    <p:sldId id="898" r:id="rId22"/>
    <p:sldId id="895" r:id="rId23"/>
    <p:sldId id="899" r:id="rId24"/>
    <p:sldId id="900" r:id="rId25"/>
    <p:sldId id="901" r:id="rId26"/>
    <p:sldId id="874" r:id="rId27"/>
    <p:sldId id="877" r:id="rId28"/>
    <p:sldId id="878" r:id="rId29"/>
    <p:sldId id="861" r:id="rId30"/>
    <p:sldId id="902" r:id="rId31"/>
    <p:sldId id="903" r:id="rId32"/>
    <p:sldId id="904" r:id="rId33"/>
    <p:sldId id="863" r:id="rId34"/>
    <p:sldId id="905" r:id="rId35"/>
    <p:sldId id="906" r:id="rId36"/>
    <p:sldId id="912" r:id="rId37"/>
    <p:sldId id="914" r:id="rId38"/>
    <p:sldId id="917" r:id="rId39"/>
    <p:sldId id="961" r:id="rId40"/>
    <p:sldId id="920" r:id="rId41"/>
    <p:sldId id="921" r:id="rId42"/>
    <p:sldId id="922" r:id="rId43"/>
    <p:sldId id="923" r:id="rId44"/>
    <p:sldId id="924" r:id="rId45"/>
    <p:sldId id="925" r:id="rId46"/>
    <p:sldId id="926" r:id="rId47"/>
    <p:sldId id="927" r:id="rId48"/>
    <p:sldId id="928" r:id="rId49"/>
    <p:sldId id="929" r:id="rId50"/>
    <p:sldId id="930" r:id="rId51"/>
    <p:sldId id="940" r:id="rId52"/>
    <p:sldId id="941" r:id="rId53"/>
    <p:sldId id="942" r:id="rId54"/>
    <p:sldId id="943" r:id="rId55"/>
    <p:sldId id="944" r:id="rId56"/>
    <p:sldId id="946" r:id="rId57"/>
    <p:sldId id="947" r:id="rId58"/>
    <p:sldId id="948" r:id="rId59"/>
    <p:sldId id="949" r:id="rId60"/>
    <p:sldId id="950" r:id="rId61"/>
    <p:sldId id="951" r:id="rId62"/>
    <p:sldId id="952" r:id="rId63"/>
    <p:sldId id="953" r:id="rId64"/>
    <p:sldId id="954" r:id="rId65"/>
    <p:sldId id="959" r:id="rId66"/>
    <p:sldId id="654" r:id="rId67"/>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68217A"/>
    <a:srgbClr val="EB3C00"/>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3188" autoAdjust="0"/>
  </p:normalViewPr>
  <p:slideViewPr>
    <p:cSldViewPr snapToGrid="0">
      <p:cViewPr varScale="1">
        <p:scale>
          <a:sx n="65" d="100"/>
          <a:sy n="65" d="100"/>
        </p:scale>
        <p:origin x="768" y="5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slide" Target="slides/slide57.xml"/><Relationship Id="rId68" Type="http://schemas.openxmlformats.org/officeDocument/2006/relationships/notesMaster" Target="notesMasters/notesMaster1.xml"/><Relationship Id="rId7" Type="http://schemas.openxmlformats.org/officeDocument/2006/relationships/slide" Target="slides/slide1.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61" Type="http://schemas.openxmlformats.org/officeDocument/2006/relationships/slide" Target="slides/slide55.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3/15/2015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3/15/2015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a:t>
            </a:r>
            <a:r>
              <a:rPr lang="en-US" baseline="0" dirty="0" smtClean="0"/>
              <a:t> is a READ sample. The other CRUD operations follow.</a:t>
            </a:r>
            <a:endParaRPr lang="en-US" dirty="0" smtClean="0"/>
          </a:p>
          <a:p>
            <a:endParaRPr lang="en-US" dirty="0"/>
          </a:p>
        </p:txBody>
      </p:sp>
      <p:sp>
        <p:nvSpPr>
          <p:cNvPr id="4" name="Date Placeholder 3"/>
          <p:cNvSpPr>
            <a:spLocks noGrp="1"/>
          </p:cNvSpPr>
          <p:nvPr>
            <p:ph type="dt" idx="10"/>
          </p:nvPr>
        </p:nvSpPr>
        <p:spPr/>
        <p:txBody>
          <a:bodyPr/>
          <a:lstStyle/>
          <a:p>
            <a:fld id="{EA92B4C5-73A1-48BB-A9A5-32C9642907C3}"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68958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Makes it possible to call the host web from JavaScript in the app web</a:t>
            </a:r>
            <a:endParaRPr lang="en-US" dirty="0"/>
          </a:p>
        </p:txBody>
      </p:sp>
      <p:sp>
        <p:nvSpPr>
          <p:cNvPr id="4" name="Date Placeholder 3"/>
          <p:cNvSpPr>
            <a:spLocks noGrp="1"/>
          </p:cNvSpPr>
          <p:nvPr>
            <p:ph type="dt" idx="10"/>
          </p:nvPr>
        </p:nvSpPr>
        <p:spPr/>
        <p:txBody>
          <a:bodyPr/>
          <a:lstStyle/>
          <a:p>
            <a:fld id="{4ADE35DD-7265-41C6-9E2A-205ADF0B08D5}"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42563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calling the host web, you must switch the context</a:t>
            </a:r>
            <a:endParaRPr lang="en-US" dirty="0"/>
          </a:p>
        </p:txBody>
      </p:sp>
      <p:sp>
        <p:nvSpPr>
          <p:cNvPr id="4" name="Date Placeholder 3"/>
          <p:cNvSpPr>
            <a:spLocks noGrp="1"/>
          </p:cNvSpPr>
          <p:nvPr>
            <p:ph type="dt" idx="10"/>
          </p:nvPr>
        </p:nvSpPr>
        <p:spPr/>
        <p:txBody>
          <a:bodyPr/>
          <a:lstStyle/>
          <a:p>
            <a:fld id="{64C927B8-48AC-4209-AA95-18D990AB88E8}"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7823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calling the host web, you must switch the context</a:t>
            </a:r>
          </a:p>
          <a:p>
            <a:endParaRPr lang="en-US" dirty="0"/>
          </a:p>
        </p:txBody>
      </p:sp>
      <p:sp>
        <p:nvSpPr>
          <p:cNvPr id="4" name="Date Placeholder 3"/>
          <p:cNvSpPr>
            <a:spLocks noGrp="1"/>
          </p:cNvSpPr>
          <p:nvPr>
            <p:ph type="dt" idx="10"/>
          </p:nvPr>
        </p:nvSpPr>
        <p:spPr/>
        <p:txBody>
          <a:bodyPr/>
          <a:lstStyle/>
          <a:p>
            <a:fld id="{BC8BD616-3C53-4769-B049-3FE930DDEF97}"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43704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5C086280-9E36-46F9-9D6E-28EEBD564A2F}"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42937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578095F-DAC2-48A6-9439-B5B16DDBB617}"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41850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18357289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 Web is a sub web under the host web</a:t>
            </a:r>
          </a:p>
          <a:p>
            <a:r>
              <a:rPr lang="en-US" dirty="0" smtClean="0"/>
              <a:t>App web is a separate domain</a:t>
            </a:r>
          </a:p>
          <a:p>
            <a:r>
              <a:rPr lang="en-US" dirty="0" smtClean="0"/>
              <a:t>App web is created during app installation process</a:t>
            </a:r>
          </a:p>
          <a:p>
            <a:r>
              <a:rPr lang="en-US" dirty="0" smtClean="0"/>
              <a:t>App web contains pages and other declarative SharePoint artifacts</a:t>
            </a:r>
          </a:p>
          <a:p>
            <a:r>
              <a:rPr lang="en-US" dirty="0" smtClean="0"/>
              <a:t>App web is limited to JavaScript</a:t>
            </a:r>
          </a:p>
          <a:p>
            <a:r>
              <a:rPr lang="en-US" dirty="0" smtClean="0"/>
              <a:t>App web can access host web as long as it has appropriate permissions</a:t>
            </a:r>
          </a:p>
          <a:p>
            <a:r>
              <a:rPr lang="en-US" dirty="0" smtClean="0"/>
              <a:t>May call to other cross-domain resources using appropriate techniques such as cross-origin resource sharing (CORS) or a web proxy</a:t>
            </a:r>
          </a:p>
          <a:p>
            <a:endParaRPr lang="en-US" dirty="0"/>
          </a:p>
        </p:txBody>
      </p:sp>
      <p:sp>
        <p:nvSpPr>
          <p:cNvPr id="4" name="Date Placeholder 3"/>
          <p:cNvSpPr>
            <a:spLocks noGrp="1"/>
          </p:cNvSpPr>
          <p:nvPr>
            <p:ph type="dt" idx="10"/>
          </p:nvPr>
        </p:nvSpPr>
        <p:spPr/>
        <p:txBody>
          <a:bodyPr/>
          <a:lstStyle/>
          <a:p>
            <a:fld id="{78BBBD37-D011-4FCC-962E-2470062DE670}"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91317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E50E453-F0F1-4F28-9386-D0CC835A3436}"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67314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Provider-hosted</a:t>
            </a:r>
            <a:r>
              <a:rPr lang="en-US" baseline="0" dirty="0" smtClean="0"/>
              <a:t> apps can use “app only” permissions</a:t>
            </a:r>
          </a:p>
          <a:p>
            <a:r>
              <a:rPr lang="en-US" baseline="0" dirty="0" smtClean="0"/>
              <a:t>Update the App manifest to indicate this is OK</a:t>
            </a:r>
          </a:p>
          <a:p>
            <a:r>
              <a:rPr lang="en-US" baseline="0" dirty="0" smtClean="0"/>
              <a:t>Then you need an app-only token in code</a:t>
            </a:r>
            <a:endParaRPr lang="en-US" dirty="0"/>
          </a:p>
        </p:txBody>
      </p:sp>
      <p:sp>
        <p:nvSpPr>
          <p:cNvPr id="4" name="Date Placeholder 3"/>
          <p:cNvSpPr>
            <a:spLocks noGrp="1"/>
          </p:cNvSpPr>
          <p:nvPr>
            <p:ph type="dt" idx="10"/>
          </p:nvPr>
        </p:nvSpPr>
        <p:spPr/>
        <p:txBody>
          <a:bodyPr/>
          <a:lstStyle/>
          <a:p>
            <a:fld id="{C032A2CD-423F-467E-9AF6-DEA41E45D21C}"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79578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3/15/2015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Visual</a:t>
            </a:r>
            <a:r>
              <a:rPr lang="en-US" baseline="0" dirty="0" smtClean="0"/>
              <a:t> Studio supports both ASP.NET Web Forms and MVC5</a:t>
            </a:r>
          </a:p>
          <a:p>
            <a:endParaRPr lang="en-US" baseline="0" dirty="0" smtClean="0"/>
          </a:p>
          <a:p>
            <a:r>
              <a:rPr lang="en-US" baseline="0" dirty="0" smtClean="0"/>
              <a:t>On-premises authorization uses S2S</a:t>
            </a:r>
          </a:p>
          <a:p>
            <a:r>
              <a:rPr lang="en-US" baseline="0" dirty="0" smtClean="0"/>
              <a:t>Cloud authorization uses </a:t>
            </a:r>
            <a:r>
              <a:rPr lang="en-US" baseline="0" dirty="0" err="1" smtClean="0"/>
              <a:t>OAuth</a:t>
            </a:r>
            <a:r>
              <a:rPr lang="en-US" baseline="0" dirty="0" smtClean="0"/>
              <a:t> </a:t>
            </a:r>
          </a:p>
          <a:p>
            <a:endParaRPr lang="en-US" dirty="0" smtClean="0"/>
          </a:p>
          <a:p>
            <a:r>
              <a:rPr lang="en-US" dirty="0" smtClean="0"/>
              <a:t>The </a:t>
            </a:r>
            <a:r>
              <a:rPr lang="en-US" dirty="0" err="1" smtClean="0"/>
              <a:t>SharePointContextProvider</a:t>
            </a:r>
            <a:r>
              <a:rPr lang="en-US" dirty="0" smtClean="0"/>
              <a:t> simplifies token management</a:t>
            </a:r>
          </a:p>
          <a:p>
            <a:r>
              <a:rPr lang="en-US" dirty="0" smtClean="0"/>
              <a:t>Managed</a:t>
            </a:r>
            <a:r>
              <a:rPr lang="en-US" baseline="0" dirty="0" smtClean="0"/>
              <a:t> </a:t>
            </a:r>
            <a:r>
              <a:rPr lang="en-US" baseline="0" dirty="0" err="1" smtClean="0"/>
              <a:t>CSOm</a:t>
            </a:r>
            <a:r>
              <a:rPr lang="en-US" baseline="0" dirty="0" smtClean="0"/>
              <a:t> and </a:t>
            </a:r>
            <a:r>
              <a:rPr lang="en-US" baseline="0" dirty="0" err="1" smtClean="0"/>
              <a:t>RESt</a:t>
            </a:r>
            <a:r>
              <a:rPr lang="en-US" baseline="0" dirty="0" smtClean="0"/>
              <a:t> can be used directly from the server side</a:t>
            </a:r>
          </a:p>
          <a:p>
            <a:r>
              <a:rPr lang="en-US" baseline="0" dirty="0" smtClean="0"/>
              <a:t>The cross-domain library can be used from JavaScript</a:t>
            </a:r>
            <a:endParaRPr lang="en-US" dirty="0"/>
          </a:p>
        </p:txBody>
      </p:sp>
      <p:sp>
        <p:nvSpPr>
          <p:cNvPr id="4" name="Date Placeholder 3"/>
          <p:cNvSpPr>
            <a:spLocks noGrp="1"/>
          </p:cNvSpPr>
          <p:nvPr>
            <p:ph type="dt" idx="10"/>
          </p:nvPr>
        </p:nvSpPr>
        <p:spPr/>
        <p:txBody>
          <a:bodyPr/>
          <a:lstStyle/>
          <a:p>
            <a:fld id="{09D58FB4-9AD0-481B-8C84-A17E43C7859F}"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835256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SharePointContext</a:t>
            </a:r>
            <a:r>
              <a:rPr lang="en-US" baseline="0" dirty="0" err="1" smtClean="0"/>
              <a:t>Provider</a:t>
            </a:r>
            <a:r>
              <a:rPr lang="en-US" baseline="0" dirty="0" smtClean="0"/>
              <a:t> simplifies the management of context, and tokens</a:t>
            </a:r>
          </a:p>
          <a:p>
            <a:r>
              <a:rPr lang="en-US" dirty="0" smtClean="0"/>
              <a:t>It uses a cookie to store the </a:t>
            </a:r>
            <a:r>
              <a:rPr lang="en-US" dirty="0" err="1" smtClean="0"/>
              <a:t>CacheKey</a:t>
            </a:r>
            <a:r>
              <a:rPr lang="en-US" dirty="0" smtClean="0"/>
              <a:t>, and stores the actual token in session state on the server referenced by the cache key</a:t>
            </a:r>
          </a:p>
          <a:p>
            <a:r>
              <a:rPr lang="en-US" dirty="0" smtClean="0"/>
              <a:t>All of this improves performance and makes programming easier</a:t>
            </a:r>
            <a:endParaRPr lang="en-US" dirty="0"/>
          </a:p>
        </p:txBody>
      </p:sp>
      <p:sp>
        <p:nvSpPr>
          <p:cNvPr id="4" name="Date Placeholder 3"/>
          <p:cNvSpPr>
            <a:spLocks noGrp="1"/>
          </p:cNvSpPr>
          <p:nvPr>
            <p:ph type="dt" idx="10"/>
          </p:nvPr>
        </p:nvSpPr>
        <p:spPr/>
        <p:txBody>
          <a:bodyPr/>
          <a:lstStyle/>
          <a:p>
            <a:fld id="{89BD0C63-4500-46F0-B671-0411AD55F261}"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377593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ASP.NET Web Forms uses the </a:t>
            </a:r>
            <a:r>
              <a:rPr lang="en-US" dirty="0" err="1" smtClean="0"/>
              <a:t>PreInit</a:t>
            </a:r>
            <a:r>
              <a:rPr lang="en-US" dirty="0" smtClean="0"/>
              <a:t> method to validate the Context Token</a:t>
            </a:r>
          </a:p>
          <a:p>
            <a:r>
              <a:rPr lang="en-US" dirty="0" smtClean="0"/>
              <a:t>Notice how it will redirect if the token is not valid</a:t>
            </a:r>
          </a:p>
          <a:p>
            <a:endParaRPr lang="en-US" dirty="0" smtClean="0"/>
          </a:p>
          <a:p>
            <a:r>
              <a:rPr lang="en-US" dirty="0" smtClean="0"/>
              <a:t>ASP.NET MVC 5 uses a filter to run essentially the same code</a:t>
            </a:r>
          </a:p>
          <a:p>
            <a:r>
              <a:rPr lang="en-US" dirty="0" smtClean="0"/>
              <a:t>Notice how the</a:t>
            </a:r>
            <a:r>
              <a:rPr lang="en-US" baseline="0" dirty="0" smtClean="0"/>
              <a:t> filter attribute is applied to the controller</a:t>
            </a:r>
            <a:endParaRPr lang="en-US" dirty="0"/>
          </a:p>
        </p:txBody>
      </p:sp>
      <p:sp>
        <p:nvSpPr>
          <p:cNvPr id="4" name="Date Placeholder 3"/>
          <p:cNvSpPr>
            <a:spLocks noGrp="1"/>
          </p:cNvSpPr>
          <p:nvPr>
            <p:ph type="dt" idx="10"/>
          </p:nvPr>
        </p:nvSpPr>
        <p:spPr/>
        <p:txBody>
          <a:bodyPr/>
          <a:lstStyle/>
          <a:p>
            <a:fld id="{71F2E3B6-EB4C-45C4-A447-56FB08D12314}"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784075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SharePointAcsContext</a:t>
            </a:r>
            <a:r>
              <a:rPr lang="en-US" dirty="0" smtClean="0"/>
              <a:t> and </a:t>
            </a:r>
            <a:r>
              <a:rPr lang="en-US" dirty="0" err="1" smtClean="0"/>
              <a:t>SharePointHightTrustContext</a:t>
            </a:r>
            <a:r>
              <a:rPr lang="en-US" dirty="0" smtClean="0"/>
              <a:t> both inherit from </a:t>
            </a:r>
            <a:r>
              <a:rPr lang="en-US" dirty="0" err="1" smtClean="0"/>
              <a:t>SharePointContext</a:t>
            </a:r>
            <a:endParaRPr lang="en-US" dirty="0" smtClean="0"/>
          </a:p>
          <a:p>
            <a:r>
              <a:rPr lang="en-US" dirty="0" smtClean="0"/>
              <a:t>This means that the same code works in both cloud and on-premises environments</a:t>
            </a:r>
            <a:endParaRPr lang="en-US" dirty="0"/>
          </a:p>
        </p:txBody>
      </p:sp>
      <p:sp>
        <p:nvSpPr>
          <p:cNvPr id="4" name="Date Placeholder 3"/>
          <p:cNvSpPr>
            <a:spLocks noGrp="1"/>
          </p:cNvSpPr>
          <p:nvPr>
            <p:ph type="dt" idx="10"/>
          </p:nvPr>
        </p:nvSpPr>
        <p:spPr/>
        <p:txBody>
          <a:bodyPr/>
          <a:lstStyle/>
          <a:p>
            <a:fld id="{978E40F9-06EC-432F-9301-2E07F244FD92}"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304161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SharePointContext</a:t>
            </a:r>
            <a:r>
              <a:rPr lang="en-US" baseline="0" dirty="0" smtClean="0"/>
              <a:t> makes it easy to get the tokens you need</a:t>
            </a:r>
            <a:endParaRPr lang="en-US" dirty="0"/>
          </a:p>
        </p:txBody>
      </p:sp>
      <p:sp>
        <p:nvSpPr>
          <p:cNvPr id="4" name="Date Placeholder 3"/>
          <p:cNvSpPr>
            <a:spLocks noGrp="1"/>
          </p:cNvSpPr>
          <p:nvPr>
            <p:ph type="dt" idx="10"/>
          </p:nvPr>
        </p:nvSpPr>
        <p:spPr/>
        <p:txBody>
          <a:bodyPr/>
          <a:lstStyle/>
          <a:p>
            <a:fld id="{20E03D06-7C91-4981-946C-5F87F4FCF9AD}"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809098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4EE102F-BBA5-47B5-B3E7-AF35CCCF9F4D}"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21348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create a remote web, it’s nice to have it borrow some of the characteristics of the host web</a:t>
            </a:r>
          </a:p>
          <a:p>
            <a:r>
              <a:rPr lang="en-US" dirty="0" smtClean="0"/>
              <a:t>This way, it doesn’t surprise</a:t>
            </a:r>
            <a:r>
              <a:rPr lang="en-US" baseline="0" dirty="0" smtClean="0"/>
              <a:t> the user by changing the UI drastically</a:t>
            </a:r>
            <a:endParaRPr lang="en-US" dirty="0"/>
          </a:p>
        </p:txBody>
      </p:sp>
      <p:sp>
        <p:nvSpPr>
          <p:cNvPr id="4" name="Date Placeholder 3"/>
          <p:cNvSpPr>
            <a:spLocks noGrp="1"/>
          </p:cNvSpPr>
          <p:nvPr>
            <p:ph type="dt" idx="10"/>
          </p:nvPr>
        </p:nvSpPr>
        <p:spPr/>
        <p:txBody>
          <a:bodyPr/>
          <a:lstStyle/>
          <a:p>
            <a:fld id="{14FCA8DF-D437-4F44-A7FA-1D633C225705}"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966427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div tag</a:t>
            </a:r>
          </a:p>
          <a:p>
            <a:r>
              <a:rPr lang="en-US" dirty="0" smtClean="0"/>
              <a:t>Use the attributes data-</a:t>
            </a:r>
            <a:r>
              <a:rPr lang="en-US" dirty="0" err="1" smtClean="0"/>
              <a:t>ms</a:t>
            </a:r>
            <a:r>
              <a:rPr lang="en-US" dirty="0" smtClean="0"/>
              <a:t>-control and data-</a:t>
            </a:r>
            <a:r>
              <a:rPr lang="en-US" dirty="0" err="1" smtClean="0"/>
              <a:t>ms</a:t>
            </a:r>
            <a:r>
              <a:rPr lang="en-US" dirty="0" smtClean="0"/>
              <a:t>-options</a:t>
            </a:r>
          </a:p>
          <a:p>
            <a:r>
              <a:rPr lang="en-US" dirty="0" smtClean="0"/>
              <a:t>The chrome control will look for these attributes and render itself in this div</a:t>
            </a:r>
            <a:endParaRPr lang="en-US" dirty="0"/>
          </a:p>
        </p:txBody>
      </p:sp>
      <p:sp>
        <p:nvSpPr>
          <p:cNvPr id="4" name="Date Placeholder 3"/>
          <p:cNvSpPr>
            <a:spLocks noGrp="1"/>
          </p:cNvSpPr>
          <p:nvPr>
            <p:ph type="dt" idx="10"/>
          </p:nvPr>
        </p:nvSpPr>
        <p:spPr/>
        <p:txBody>
          <a:bodyPr/>
          <a:lstStyle/>
          <a:p>
            <a:fld id="{A889F05F-80B9-41D3-BF23-A8E444F74255}"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08222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 new chrome control is created in code</a:t>
            </a:r>
          </a:p>
          <a:p>
            <a:r>
              <a:rPr lang="en-US" dirty="0" smtClean="0"/>
              <a:t>When created, it</a:t>
            </a:r>
            <a:r>
              <a:rPr lang="en-US" baseline="0" dirty="0" smtClean="0"/>
              <a:t> expects you to supply the options and the ID of the div where it should render</a:t>
            </a:r>
          </a:p>
          <a:p>
            <a:r>
              <a:rPr lang="en-US" baseline="0" dirty="0" smtClean="0"/>
              <a:t>Then it renders itself in the div</a:t>
            </a:r>
            <a:endParaRPr lang="en-US" dirty="0"/>
          </a:p>
        </p:txBody>
      </p:sp>
      <p:sp>
        <p:nvSpPr>
          <p:cNvPr id="4" name="Date Placeholder 3"/>
          <p:cNvSpPr>
            <a:spLocks noGrp="1"/>
          </p:cNvSpPr>
          <p:nvPr>
            <p:ph type="dt" idx="10"/>
          </p:nvPr>
        </p:nvSpPr>
        <p:spPr/>
        <p:txBody>
          <a:bodyPr/>
          <a:lstStyle/>
          <a:p>
            <a:fld id="{312D89D2-8BAD-4162-8E57-B687236DD4F5}"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52400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event handler infrastructure follows the same pattern as</a:t>
            </a:r>
            <a:r>
              <a:rPr lang="en-US" baseline="0" dirty="0" smtClean="0"/>
              <a:t> the in-process handlers of old</a:t>
            </a:r>
          </a:p>
          <a:p>
            <a:r>
              <a:rPr lang="en-US" baseline="0" dirty="0" smtClean="0"/>
              <a:t>We have both “before” and “after” event</a:t>
            </a:r>
          </a:p>
          <a:p>
            <a:r>
              <a:rPr lang="en-US" baseline="0" dirty="0" smtClean="0"/>
              <a:t>These are also known as “ING” and “ED” events like “</a:t>
            </a:r>
            <a:r>
              <a:rPr lang="en-US" baseline="0" dirty="0" err="1" smtClean="0"/>
              <a:t>ItemAdding</a:t>
            </a:r>
            <a:r>
              <a:rPr lang="en-US" baseline="0" dirty="0" smtClean="0"/>
              <a:t>” and “</a:t>
            </a:r>
            <a:r>
              <a:rPr lang="en-US" baseline="0" dirty="0" err="1" smtClean="0"/>
              <a:t>ItemAdded</a:t>
            </a:r>
            <a:r>
              <a:rPr lang="en-US" baseline="0" dirty="0" smtClean="0"/>
              <a:t>”</a:t>
            </a:r>
          </a:p>
          <a:p>
            <a:r>
              <a:rPr lang="en-US" baseline="0" dirty="0" smtClean="0"/>
              <a:t>Two-way events are synchronous</a:t>
            </a:r>
            <a:endParaRPr lang="en-US" dirty="0"/>
          </a:p>
        </p:txBody>
      </p:sp>
      <p:sp>
        <p:nvSpPr>
          <p:cNvPr id="4" name="Date Placeholder 3"/>
          <p:cNvSpPr>
            <a:spLocks noGrp="1"/>
          </p:cNvSpPr>
          <p:nvPr>
            <p:ph type="dt" idx="10"/>
          </p:nvPr>
        </p:nvSpPr>
        <p:spPr/>
        <p:txBody>
          <a:bodyPr/>
          <a:lstStyle/>
          <a:p>
            <a:fld id="{381A498E-1F91-490C-B0FC-CB0211CC8B4D}"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30784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 Web is a sub web under the host web</a:t>
            </a:r>
          </a:p>
          <a:p>
            <a:r>
              <a:rPr lang="en-US" dirty="0" smtClean="0"/>
              <a:t>App web is a separate domain</a:t>
            </a:r>
          </a:p>
          <a:p>
            <a:r>
              <a:rPr lang="en-US" dirty="0" smtClean="0"/>
              <a:t>App web is created during app installation process</a:t>
            </a:r>
          </a:p>
          <a:p>
            <a:r>
              <a:rPr lang="en-US" dirty="0" smtClean="0"/>
              <a:t>App web contains pages and other declarative SharePoint artifacts</a:t>
            </a:r>
          </a:p>
          <a:p>
            <a:r>
              <a:rPr lang="en-US" dirty="0" smtClean="0"/>
              <a:t>App web is limited to JavaScript</a:t>
            </a:r>
          </a:p>
          <a:p>
            <a:r>
              <a:rPr lang="en-US" dirty="0" smtClean="0"/>
              <a:t>App web can access host web as long as it has appropriate permissions</a:t>
            </a:r>
          </a:p>
          <a:p>
            <a:r>
              <a:rPr lang="en-US" dirty="0" smtClean="0"/>
              <a:t>May call to other cross-domain resources using appropriate techniques such as cross-origin resource sharing (CORS) or a web proxy</a:t>
            </a:r>
          </a:p>
          <a:p>
            <a:endParaRPr lang="en-US" dirty="0"/>
          </a:p>
        </p:txBody>
      </p:sp>
      <p:sp>
        <p:nvSpPr>
          <p:cNvPr id="4" name="Date Placeholder 3"/>
          <p:cNvSpPr>
            <a:spLocks noGrp="1"/>
          </p:cNvSpPr>
          <p:nvPr>
            <p:ph type="dt" idx="10"/>
          </p:nvPr>
        </p:nvSpPr>
        <p:spPr/>
        <p:txBody>
          <a:bodyPr/>
          <a:lstStyle/>
          <a:p>
            <a:fld id="{78BBBD37-D011-4FCC-962E-2470062DE670}"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19069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as of this writing, the Visual tooling only supports ACS strings</a:t>
            </a:r>
          </a:p>
          <a:p>
            <a:r>
              <a:rPr lang="en-US" dirty="0" smtClean="0"/>
              <a:t>The Azure interface only creates SAS</a:t>
            </a:r>
            <a:r>
              <a:rPr lang="en-US" baseline="0" dirty="0" smtClean="0"/>
              <a:t> strings</a:t>
            </a:r>
          </a:p>
          <a:p>
            <a:r>
              <a:rPr lang="en-US" baseline="0" dirty="0" smtClean="0"/>
              <a:t>So, you have to use PowerShell</a:t>
            </a:r>
          </a:p>
          <a:p>
            <a:endParaRPr lang="en-US" baseline="0" dirty="0" smtClean="0"/>
          </a:p>
          <a:p>
            <a:pPr marL="228600" indent="-228600">
              <a:buAutoNum type="arabicPeriod"/>
            </a:pPr>
            <a:r>
              <a:rPr lang="en-US" baseline="0" dirty="0" smtClean="0"/>
              <a:t>Download and Install Azure PowerShell environment</a:t>
            </a:r>
          </a:p>
          <a:p>
            <a:pPr marL="228600" indent="-228600">
              <a:buAutoNum type="arabicPeriod"/>
            </a:pPr>
            <a:r>
              <a:rPr lang="en-US" baseline="0" dirty="0" smtClean="0"/>
              <a:t>Open PS window</a:t>
            </a:r>
          </a:p>
          <a:p>
            <a:pPr marL="228600" indent="-228600">
              <a:buAutoNum type="arabicPeriod"/>
            </a:pPr>
            <a:r>
              <a:rPr lang="en-US" baseline="0" dirty="0" smtClean="0"/>
              <a:t>Add-</a:t>
            </a:r>
            <a:r>
              <a:rPr lang="en-US" baseline="0" dirty="0" err="1" smtClean="0"/>
              <a:t>AzureAccount</a:t>
            </a:r>
            <a:r>
              <a:rPr lang="en-US" baseline="0" dirty="0" smtClean="0"/>
              <a:t> to sign in</a:t>
            </a:r>
          </a:p>
          <a:p>
            <a:pPr marL="228600" indent="-228600">
              <a:buAutoNum type="arabicPeriod"/>
            </a:pPr>
            <a:r>
              <a:rPr lang="en-US" baseline="0" dirty="0" smtClean="0"/>
              <a:t>New-</a:t>
            </a:r>
            <a:r>
              <a:rPr lang="en-US" baseline="0" dirty="0" err="1" smtClean="0"/>
              <a:t>AzureSBNamespace</a:t>
            </a:r>
            <a:r>
              <a:rPr lang="en-US" baseline="0" dirty="0" smtClean="0"/>
              <a:t> –Name “</a:t>
            </a:r>
            <a:r>
              <a:rPr lang="en-US" baseline="0" dirty="0" err="1" smtClean="0"/>
              <a:t>myns</a:t>
            </a:r>
            <a:r>
              <a:rPr lang="en-US" baseline="0" dirty="0" smtClean="0"/>
              <a:t>”  -Location “Central US”</a:t>
            </a:r>
          </a:p>
          <a:p>
            <a:pPr marL="228600" indent="-228600">
              <a:buAutoNum type="arabicPeriod"/>
            </a:pPr>
            <a:r>
              <a:rPr lang="en-US" baseline="0" dirty="0" smtClean="0"/>
              <a:t>Results in an ACS string copy this </a:t>
            </a:r>
            <a:r>
              <a:rPr lang="en-US" baseline="0" smtClean="0"/>
              <a:t>to Visual Studio</a:t>
            </a:r>
            <a:endParaRPr lang="en-US" dirty="0"/>
          </a:p>
        </p:txBody>
      </p:sp>
      <p:sp>
        <p:nvSpPr>
          <p:cNvPr id="4" name="Date Placeholder 3"/>
          <p:cNvSpPr>
            <a:spLocks noGrp="1"/>
          </p:cNvSpPr>
          <p:nvPr>
            <p:ph type="dt" idx="10"/>
          </p:nvPr>
        </p:nvSpPr>
        <p:spPr/>
        <p:txBody>
          <a:bodyPr/>
          <a:lstStyle/>
          <a:p>
            <a:fld id="{0CB62432-FFB8-4D94-9C18-5F90CD76F83D}"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848363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3/15/2015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60</a:t>
            </a:fld>
            <a:endParaRPr lang="en-US" dirty="0"/>
          </a:p>
        </p:txBody>
      </p:sp>
    </p:spTree>
    <p:extLst>
      <p:ext uri="{BB962C8B-B14F-4D97-AF65-F5344CB8AC3E}">
        <p14:creationId xmlns:p14="http://schemas.microsoft.com/office/powerpoint/2010/main" val="4241574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3/15/2015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61</a:t>
            </a:fld>
            <a:endParaRPr lang="en-US" dirty="0"/>
          </a:p>
        </p:txBody>
      </p:sp>
    </p:spTree>
    <p:extLst>
      <p:ext uri="{BB962C8B-B14F-4D97-AF65-F5344CB8AC3E}">
        <p14:creationId xmlns:p14="http://schemas.microsoft.com/office/powerpoint/2010/main" val="3695926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app web is isolated in a unique domain</a:t>
            </a:r>
            <a:endParaRPr lang="en-US" dirty="0"/>
          </a:p>
        </p:txBody>
      </p:sp>
      <p:sp>
        <p:nvSpPr>
          <p:cNvPr id="4" name="Date Placeholder 3"/>
          <p:cNvSpPr>
            <a:spLocks noGrp="1"/>
          </p:cNvSpPr>
          <p:nvPr>
            <p:ph type="dt" idx="10"/>
          </p:nvPr>
        </p:nvSpPr>
        <p:spPr/>
        <p:txBody>
          <a:bodyPr/>
          <a:lstStyle/>
          <a:p>
            <a:fld id="{70210F0F-1244-4C73-AF4A-4072D1118C71}"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16737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StandardTokens</a:t>
            </a:r>
            <a:r>
              <a:rPr lang="en-US" dirty="0" smtClean="0"/>
              <a:t>} combines five other tokens. It initially resolves to </a:t>
            </a:r>
            <a:r>
              <a:rPr lang="en-US" dirty="0" err="1" smtClean="0"/>
              <a:t>SPHostUrl</a:t>
            </a:r>
            <a:r>
              <a:rPr lang="en-US" dirty="0" smtClean="0"/>
              <a:t>={</a:t>
            </a:r>
            <a:r>
              <a:rPr lang="en-US" dirty="0" err="1" smtClean="0"/>
              <a:t>HostUrl</a:t>
            </a:r>
            <a:r>
              <a:rPr lang="en-US" dirty="0" smtClean="0"/>
              <a:t>}&amp;</a:t>
            </a:r>
            <a:r>
              <a:rPr lang="en-US" dirty="0" err="1" smtClean="0"/>
              <a:t>SPAppWebUrl</a:t>
            </a:r>
            <a:r>
              <a:rPr lang="en-US" dirty="0" smtClean="0"/>
              <a:t>={</a:t>
            </a:r>
            <a:r>
              <a:rPr lang="en-US" dirty="0" err="1" smtClean="0"/>
              <a:t>AppWebUrl</a:t>
            </a:r>
            <a:r>
              <a:rPr lang="en-US" dirty="0" smtClean="0"/>
              <a:t>}&amp;</a:t>
            </a:r>
            <a:r>
              <a:rPr lang="en-US" dirty="0" err="1" smtClean="0"/>
              <a:t>SPLanguage</a:t>
            </a:r>
            <a:r>
              <a:rPr lang="en-US" dirty="0" smtClean="0"/>
              <a:t>={Language}&amp;</a:t>
            </a:r>
            <a:r>
              <a:rPr lang="en-US" dirty="0" err="1" smtClean="0"/>
              <a:t>SPClientTag</a:t>
            </a:r>
            <a:r>
              <a:rPr lang="en-US" dirty="0" smtClean="0"/>
              <a:t>={</a:t>
            </a:r>
            <a:r>
              <a:rPr lang="en-US" dirty="0" err="1" smtClean="0"/>
              <a:t>ClientTag</a:t>
            </a:r>
            <a:r>
              <a:rPr lang="en-US" dirty="0" smtClean="0"/>
              <a:t>}&amp;</a:t>
            </a:r>
            <a:r>
              <a:rPr lang="en-US" dirty="0" err="1" smtClean="0"/>
              <a:t>SPProductNumber</a:t>
            </a:r>
            <a:r>
              <a:rPr lang="en-US" dirty="0" smtClean="0"/>
              <a:t>={</a:t>
            </a:r>
            <a:r>
              <a:rPr lang="en-US" dirty="0" err="1" smtClean="0"/>
              <a:t>ProductNumber</a:t>
            </a:r>
            <a:r>
              <a:rPr lang="en-US" dirty="0" smtClean="0"/>
              <a:t>}. Then each of these tokens resolves. If there is no app web, the portion &amp;</a:t>
            </a:r>
            <a:r>
              <a:rPr lang="en-US" dirty="0" err="1" smtClean="0"/>
              <a:t>SPAppWebUrl</a:t>
            </a:r>
            <a:r>
              <a:rPr lang="en-US" dirty="0" smtClean="0"/>
              <a:t>={</a:t>
            </a:r>
            <a:r>
              <a:rPr lang="en-US" dirty="0" err="1" smtClean="0"/>
              <a:t>AppWebUrl</a:t>
            </a:r>
            <a:r>
              <a:rPr lang="en-US" dirty="0" smtClean="0"/>
              <a:t>} is not present.</a:t>
            </a:r>
            <a:endParaRPr lang="en-US" dirty="0"/>
          </a:p>
        </p:txBody>
      </p:sp>
      <p:sp>
        <p:nvSpPr>
          <p:cNvPr id="4" name="Date Placeholder 3"/>
          <p:cNvSpPr>
            <a:spLocks noGrp="1"/>
          </p:cNvSpPr>
          <p:nvPr>
            <p:ph type="dt" idx="10"/>
          </p:nvPr>
        </p:nvSpPr>
        <p:spPr/>
        <p:txBody>
          <a:bodyPr/>
          <a:lstStyle/>
          <a:p>
            <a:fld id="{AE9AEF2E-5E0F-470C-8AB5-948C2A6F0374}"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85367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a:t>
            </a:r>
            <a:r>
              <a:rPr lang="en-US" dirty="0" err="1" smtClean="0"/>
              <a:t>Oauth</a:t>
            </a:r>
            <a:r>
              <a:rPr lang="en-US" dirty="0" smtClean="0"/>
              <a:t> tokens required</a:t>
            </a:r>
            <a:endParaRPr lang="en-US" dirty="0"/>
          </a:p>
        </p:txBody>
      </p:sp>
      <p:sp>
        <p:nvSpPr>
          <p:cNvPr id="4" name="Date Placeholder 3"/>
          <p:cNvSpPr>
            <a:spLocks noGrp="1"/>
          </p:cNvSpPr>
          <p:nvPr>
            <p:ph type="dt" idx="10"/>
          </p:nvPr>
        </p:nvSpPr>
        <p:spPr/>
        <p:txBody>
          <a:bodyPr/>
          <a:lstStyle/>
          <a:p>
            <a:fld id="{6E50E453-F0F1-4F28-9386-D0CC835A3436}"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19557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the different experiences</a:t>
            </a:r>
          </a:p>
          <a:p>
            <a:r>
              <a:rPr lang="en-US" dirty="0" smtClean="0"/>
              <a:t>We’ll cover these in detail as we go along</a:t>
            </a:r>
          </a:p>
        </p:txBody>
      </p:sp>
      <p:sp>
        <p:nvSpPr>
          <p:cNvPr id="4" name="Date Placeholder 3"/>
          <p:cNvSpPr>
            <a:spLocks noGrp="1"/>
          </p:cNvSpPr>
          <p:nvPr>
            <p:ph type="dt" idx="10"/>
          </p:nvPr>
        </p:nvSpPr>
        <p:spPr/>
        <p:txBody>
          <a:bodyPr/>
          <a:lstStyle/>
          <a:p>
            <a:fld id="{F372C601-B3D4-4352-8812-691632D028CC}"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30400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SharePoint-Hosted</a:t>
            </a:r>
            <a:r>
              <a:rPr lang="en-US" baseline="0" dirty="0" smtClean="0"/>
              <a:t> apps can be built on ASPX or HTML pages</a:t>
            </a:r>
          </a:p>
          <a:p>
            <a:r>
              <a:rPr lang="en-US" baseline="0" dirty="0" smtClean="0"/>
              <a:t>The authorization is always done with “Internal” </a:t>
            </a:r>
            <a:r>
              <a:rPr lang="en-US" baseline="0" dirty="0" err="1" smtClean="0"/>
              <a:t>auth</a:t>
            </a:r>
            <a:r>
              <a:rPr lang="en-US" baseline="0" dirty="0" smtClean="0"/>
              <a:t>, meaning no </a:t>
            </a:r>
            <a:r>
              <a:rPr lang="en-US" baseline="0" dirty="0" err="1" smtClean="0"/>
              <a:t>OAuth</a:t>
            </a:r>
            <a:r>
              <a:rPr lang="en-US" baseline="0" dirty="0" smtClean="0"/>
              <a:t> tokens</a:t>
            </a:r>
          </a:p>
          <a:p>
            <a:r>
              <a:rPr lang="en-US" baseline="0" dirty="0" smtClean="0"/>
              <a:t>Programmability is always JavaScript</a:t>
            </a:r>
          </a:p>
          <a:p>
            <a:r>
              <a:rPr lang="en-US" baseline="0" dirty="0" smtClean="0"/>
              <a:t>You can use CSOM, REST, cross-domain library, or web proxy in your solution</a:t>
            </a:r>
            <a:endParaRPr lang="en-US" dirty="0"/>
          </a:p>
        </p:txBody>
      </p:sp>
      <p:sp>
        <p:nvSpPr>
          <p:cNvPr id="4" name="Date Placeholder 3"/>
          <p:cNvSpPr>
            <a:spLocks noGrp="1"/>
          </p:cNvSpPr>
          <p:nvPr>
            <p:ph type="dt" idx="10"/>
          </p:nvPr>
        </p:nvSpPr>
        <p:spPr/>
        <p:txBody>
          <a:bodyPr/>
          <a:lstStyle/>
          <a:p>
            <a:fld id="{09D58FB4-9AD0-481B-8C84-A17E43C7859F}"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82667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 READ sample. The other CRUD operations follow.</a:t>
            </a:r>
            <a:endParaRPr lang="en-US" dirty="0"/>
          </a:p>
        </p:txBody>
      </p:sp>
      <p:sp>
        <p:nvSpPr>
          <p:cNvPr id="4" name="Date Placeholder 3"/>
          <p:cNvSpPr>
            <a:spLocks noGrp="1"/>
          </p:cNvSpPr>
          <p:nvPr>
            <p:ph type="dt" idx="10"/>
          </p:nvPr>
        </p:nvSpPr>
        <p:spPr/>
        <p:txBody>
          <a:bodyPr/>
          <a:lstStyle/>
          <a:p>
            <a:fld id="{572172F6-25BB-44AC-BBEC-964D1D29CFE8}"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333626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907178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19284990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476530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5403395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625693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8324918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235086311"/>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04194800"/>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19607865"/>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67806209"/>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1491375"/>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19673298"/>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2160901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94965140"/>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0318389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8950693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9200143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20607611"/>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53820942"/>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73862645"/>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943678377"/>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156453594"/>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6672542"/>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05133721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422655636"/>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88503662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5423787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254990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8355526"/>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821963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93275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9086318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06955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435563023"/>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331396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2.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4.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image" Target="../media/image3.png"/><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6" r:id="rId22"/>
    <p:sldLayoutId id="2147484147" r:id="rId23"/>
    <p:sldLayoutId id="2147484148" r:id="rId24"/>
    <p:sldLayoutId id="2147484185"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254221843"/>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 id="2147484161" r:id="rId12"/>
    <p:sldLayoutId id="2147484162" r:id="rId13"/>
    <p:sldLayoutId id="2147484163" r:id="rId14"/>
    <p:sldLayoutId id="2147484164" r:id="rId15"/>
    <p:sldLayoutId id="2147484165" r:id="rId16"/>
    <p:sldLayoutId id="2147484166" r:id="rId17"/>
    <p:sldLayoutId id="2147484167" r:id="rId18"/>
    <p:sldLayoutId id="2147484168" r:id="rId19"/>
    <p:sldLayoutId id="2147484169" r:id="rId20"/>
    <p:sldLayoutId id="2147484170" r:id="rId21"/>
    <p:sldLayoutId id="2147484171" r:id="rId22"/>
    <p:sldLayoutId id="2147484172" r:id="rId23"/>
    <p:sldLayoutId id="2147484173" r:id="rId24"/>
    <p:sldLayoutId id="2147484174" r:id="rId25"/>
    <p:sldLayoutId id="2147484175" r:id="rId26"/>
    <p:sldLayoutId id="2147484176" r:id="rId27"/>
    <p:sldLayoutId id="2147484177" r:id="rId28"/>
    <p:sldLayoutId id="2147484178" r:id="rId29"/>
    <p:sldLayoutId id="2147484179" r:id="rId30"/>
    <p:sldLayoutId id="2147484180" r:id="rId31"/>
    <p:sldLayoutId id="2147484181" r:id="rId32"/>
    <p:sldLayoutId id="2147484182" r:id="rId33"/>
    <p:sldLayoutId id="2147484183"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3.emf"/><Relationship Id="rId3" Type="http://schemas.openxmlformats.org/officeDocument/2006/relationships/image" Target="../media/image13.emf"/><Relationship Id="rId7" Type="http://schemas.openxmlformats.org/officeDocument/2006/relationships/image" Target="../media/image17.emf"/><Relationship Id="rId12" Type="http://schemas.openxmlformats.org/officeDocument/2006/relationships/image" Target="../media/image22.emf"/><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16.emf"/><Relationship Id="rId11" Type="http://schemas.openxmlformats.org/officeDocument/2006/relationships/image" Target="../media/image21.emf"/><Relationship Id="rId5" Type="http://schemas.openxmlformats.org/officeDocument/2006/relationships/image" Target="../media/image15.emf"/><Relationship Id="rId10" Type="http://schemas.openxmlformats.org/officeDocument/2006/relationships/image" Target="../media/image20.emf"/><Relationship Id="rId4" Type="http://schemas.openxmlformats.org/officeDocument/2006/relationships/image" Target="../media/image14.emf"/><Relationship Id="rId9" Type="http://schemas.openxmlformats.org/officeDocument/2006/relationships/image" Target="../media/image19.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image" Target="../media/image41.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3.emf"/><Relationship Id="rId3" Type="http://schemas.openxmlformats.org/officeDocument/2006/relationships/image" Target="../media/image13.emf"/><Relationship Id="rId7" Type="http://schemas.openxmlformats.org/officeDocument/2006/relationships/image" Target="../media/image17.emf"/><Relationship Id="rId12" Type="http://schemas.openxmlformats.org/officeDocument/2006/relationships/image" Target="../media/image22.emf"/><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image" Target="../media/image16.emf"/><Relationship Id="rId11" Type="http://schemas.openxmlformats.org/officeDocument/2006/relationships/image" Target="../media/image21.emf"/><Relationship Id="rId5" Type="http://schemas.openxmlformats.org/officeDocument/2006/relationships/image" Target="../media/image15.emf"/><Relationship Id="rId10" Type="http://schemas.openxmlformats.org/officeDocument/2006/relationships/image" Target="../media/image20.emf"/><Relationship Id="rId4" Type="http://schemas.openxmlformats.org/officeDocument/2006/relationships/image" Target="../media/image14.emf"/><Relationship Id="rId9" Type="http://schemas.openxmlformats.org/officeDocument/2006/relationships/image" Target="../media/image19.emf"/></Relationships>
</file>

<file path=ppt/slides/_rels/slide5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7.xml"/></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5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212148"/>
            <a:ext cx="11149013" cy="4951758"/>
          </a:xfrm>
        </p:spPr>
        <p:txBody>
          <a:bodyPr/>
          <a:lstStyle/>
          <a:p>
            <a:r>
              <a:rPr lang="en-US" dirty="0" smtClean="0"/>
              <a:t>Pages</a:t>
            </a:r>
          </a:p>
          <a:p>
            <a:pPr lvl="1"/>
            <a:r>
              <a:rPr lang="en-US" dirty="0" smtClean="0"/>
              <a:t>ASPX</a:t>
            </a:r>
          </a:p>
          <a:p>
            <a:pPr lvl="1"/>
            <a:r>
              <a:rPr lang="en-US" dirty="0" smtClean="0"/>
              <a:t>HTML</a:t>
            </a:r>
          </a:p>
          <a:p>
            <a:r>
              <a:rPr lang="en-US" dirty="0" smtClean="0"/>
              <a:t>Authorization</a:t>
            </a:r>
          </a:p>
          <a:p>
            <a:pPr lvl="1"/>
            <a:r>
              <a:rPr lang="en-US" dirty="0" smtClean="0"/>
              <a:t>Internal SharePoint</a:t>
            </a:r>
          </a:p>
          <a:p>
            <a:r>
              <a:rPr lang="en-US" dirty="0" smtClean="0"/>
              <a:t>Programmability</a:t>
            </a:r>
          </a:p>
          <a:p>
            <a:pPr lvl="1"/>
            <a:r>
              <a:rPr lang="en-US" dirty="0" smtClean="0"/>
              <a:t>JavaScript (REST or CSOM)</a:t>
            </a:r>
          </a:p>
          <a:p>
            <a:pPr lvl="1"/>
            <a:r>
              <a:rPr lang="en-US" dirty="0" smtClean="0"/>
              <a:t>JavaScript Cross-Domain Library</a:t>
            </a:r>
          </a:p>
          <a:p>
            <a:pPr lvl="1"/>
            <a:r>
              <a:rPr lang="en-US" dirty="0" smtClean="0"/>
              <a:t>Web Proxy</a:t>
            </a:r>
            <a:endParaRPr lang="en-US" dirty="0"/>
          </a:p>
        </p:txBody>
      </p:sp>
      <p:sp>
        <p:nvSpPr>
          <p:cNvPr id="3" name="Title 2"/>
          <p:cNvSpPr>
            <a:spLocks noGrp="1"/>
          </p:cNvSpPr>
          <p:nvPr>
            <p:ph type="title"/>
          </p:nvPr>
        </p:nvSpPr>
        <p:spPr/>
        <p:txBody>
          <a:bodyPr/>
          <a:lstStyle/>
          <a:p>
            <a:r>
              <a:rPr lang="en-US" dirty="0" smtClean="0"/>
              <a:t>Creating SharePoint-Hosted Apps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306890160"/>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 SharePoint-Hosted App</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7477360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Programming in JavaScript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402211309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Using the REST API</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5" y="1429908"/>
            <a:ext cx="9102401" cy="4214536"/>
          </a:xfrm>
          <a:prstGeom prst="rect">
            <a:avLst/>
          </a:prstGeom>
        </p:spPr>
      </p:pic>
    </p:spTree>
    <p:extLst>
      <p:ext uri="{BB962C8B-B14F-4D97-AF65-F5344CB8AC3E}">
        <p14:creationId xmlns:p14="http://schemas.microsoft.com/office/powerpoint/2010/main" val="271199210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6907" y="1211272"/>
            <a:ext cx="6149581" cy="5000866"/>
          </a:xfrm>
          <a:prstGeom prst="rect">
            <a:avLst/>
          </a:prstGeom>
        </p:spPr>
      </p:pic>
    </p:spTree>
    <p:extLst>
      <p:ext uri="{BB962C8B-B14F-4D97-AF65-F5344CB8AC3E}">
        <p14:creationId xmlns:p14="http://schemas.microsoft.com/office/powerpoint/2010/main" val="202496641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15</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70" y="1130376"/>
            <a:ext cx="6986574" cy="5355801"/>
          </a:xfrm>
          <a:prstGeom prst="rect">
            <a:avLst/>
          </a:prstGeom>
        </p:spPr>
      </p:pic>
    </p:spTree>
    <p:extLst>
      <p:ext uri="{BB962C8B-B14F-4D97-AF65-F5344CB8AC3E}">
        <p14:creationId xmlns:p14="http://schemas.microsoft.com/office/powerpoint/2010/main" val="312651145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16</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85" y="1438781"/>
            <a:ext cx="7732545" cy="3708952"/>
          </a:xfrm>
          <a:prstGeom prst="rect">
            <a:avLst/>
          </a:prstGeom>
        </p:spPr>
      </p:pic>
    </p:spTree>
    <p:extLst>
      <p:ext uri="{BB962C8B-B14F-4D97-AF65-F5344CB8AC3E}">
        <p14:creationId xmlns:p14="http://schemas.microsoft.com/office/powerpoint/2010/main" val="152907111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Using the CSOM API</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922" y="1470414"/>
            <a:ext cx="10221034" cy="3079007"/>
          </a:xfrm>
          <a:prstGeom prst="rect">
            <a:avLst/>
          </a:prstGeom>
        </p:spPr>
      </p:pic>
    </p:spTree>
    <p:extLst>
      <p:ext uri="{BB962C8B-B14F-4D97-AF65-F5344CB8AC3E}">
        <p14:creationId xmlns:p14="http://schemas.microsoft.com/office/powerpoint/2010/main" val="26431479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18</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1486662"/>
            <a:ext cx="8184913" cy="2806255"/>
          </a:xfrm>
          <a:prstGeom prst="rect">
            <a:avLst/>
          </a:prstGeom>
        </p:spPr>
      </p:pic>
    </p:spTree>
    <p:extLst>
      <p:ext uri="{BB962C8B-B14F-4D97-AF65-F5344CB8AC3E}">
        <p14:creationId xmlns:p14="http://schemas.microsoft.com/office/powerpoint/2010/main" val="245997404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19</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1574301"/>
            <a:ext cx="8131390" cy="2817077"/>
          </a:xfrm>
          <a:prstGeom prst="rect">
            <a:avLst/>
          </a:prstGeom>
        </p:spPr>
      </p:pic>
    </p:spTree>
    <p:extLst>
      <p:ext uri="{BB962C8B-B14F-4D97-AF65-F5344CB8AC3E}">
        <p14:creationId xmlns:p14="http://schemas.microsoft.com/office/powerpoint/2010/main" val="213858622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Deep </a:t>
            </a:r>
            <a:r>
              <a:rPr lang="en-US" dirty="0"/>
              <a:t>Dive into </a:t>
            </a:r>
            <a:r>
              <a:rPr lang="en-US" dirty="0" smtClean="0"/>
              <a:t>SharePoint-Hosted </a:t>
            </a:r>
            <a:r>
              <a:rPr lang="en-US" dirty="0"/>
              <a:t>Apps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List Items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6395" y="1746902"/>
            <a:ext cx="7823410" cy="1955853"/>
          </a:xfrm>
          <a:prstGeom prst="rect">
            <a:avLst/>
          </a:prstGeom>
        </p:spPr>
      </p:pic>
    </p:spTree>
    <p:extLst>
      <p:ext uri="{BB962C8B-B14F-4D97-AF65-F5344CB8AC3E}">
        <p14:creationId xmlns:p14="http://schemas.microsoft.com/office/powerpoint/2010/main" val="6317905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5171214"/>
          </a:xfrm>
        </p:spPr>
        <p:txBody>
          <a:bodyPr/>
          <a:lstStyle/>
          <a:p>
            <a:r>
              <a:rPr lang="en-US" dirty="0" smtClean="0"/>
              <a:t>Same-domain policy prevents JavaScript from making direct calls to the host web</a:t>
            </a:r>
          </a:p>
          <a:p>
            <a:r>
              <a:rPr lang="en-US" dirty="0"/>
              <a:t>SP.RequestExecutor.js located in LAYOUTS </a:t>
            </a:r>
            <a:r>
              <a:rPr lang="en-US" dirty="0" smtClean="0"/>
              <a:t>directory</a:t>
            </a:r>
          </a:p>
          <a:p>
            <a:pPr lvl="1"/>
            <a:r>
              <a:rPr lang="en-US" dirty="0" smtClean="0"/>
              <a:t>Option 1: Reference directly</a:t>
            </a:r>
          </a:p>
          <a:p>
            <a:pPr lvl="1"/>
            <a:endParaRPr lang="en-US" dirty="0"/>
          </a:p>
          <a:p>
            <a:pPr lvl="1"/>
            <a:endParaRPr lang="en-US" dirty="0" smtClean="0"/>
          </a:p>
          <a:p>
            <a:pPr lvl="1"/>
            <a:r>
              <a:rPr lang="en-US" dirty="0" smtClean="0"/>
              <a:t>Option 2: Load dynamically</a:t>
            </a:r>
            <a:endParaRPr lang="en-US" dirty="0"/>
          </a:p>
          <a:p>
            <a:endParaRPr lang="en-US" dirty="0" smtClean="0"/>
          </a:p>
        </p:txBody>
      </p:sp>
      <p:sp>
        <p:nvSpPr>
          <p:cNvPr id="3" name="Title 2"/>
          <p:cNvSpPr>
            <a:spLocks noGrp="1"/>
          </p:cNvSpPr>
          <p:nvPr>
            <p:ph type="title"/>
          </p:nvPr>
        </p:nvSpPr>
        <p:spPr/>
        <p:txBody>
          <a:bodyPr/>
          <a:lstStyle/>
          <a:p>
            <a:r>
              <a:rPr lang="en-US" dirty="0" smtClean="0"/>
              <a:t>Cross Domain Library</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998" y="3705903"/>
            <a:ext cx="8662846" cy="6616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386" y="4825399"/>
            <a:ext cx="7245264" cy="1683886"/>
          </a:xfrm>
          <a:prstGeom prst="rect">
            <a:avLst/>
          </a:prstGeom>
        </p:spPr>
      </p:pic>
    </p:spTree>
    <p:extLst>
      <p:ext uri="{BB962C8B-B14F-4D97-AF65-F5344CB8AC3E}">
        <p14:creationId xmlns:p14="http://schemas.microsoft.com/office/powerpoint/2010/main" val="3156014083"/>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Cross-Domain REST Calls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0719" y="1454521"/>
            <a:ext cx="8132151" cy="3896412"/>
          </a:xfrm>
          <a:prstGeom prst="rect">
            <a:avLst/>
          </a:prstGeom>
          <a:ln>
            <a:noFill/>
          </a:ln>
        </p:spPr>
      </p:pic>
    </p:spTree>
    <p:extLst>
      <p:ext uri="{BB962C8B-B14F-4D97-AF65-F5344CB8AC3E}">
        <p14:creationId xmlns:p14="http://schemas.microsoft.com/office/powerpoint/2010/main" val="282672730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Cross-Domain CSOM Calls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23</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676" y="1629299"/>
            <a:ext cx="6891224" cy="3450702"/>
          </a:xfrm>
          <a:prstGeom prst="rect">
            <a:avLst/>
          </a:prstGeom>
        </p:spPr>
      </p:pic>
    </p:spTree>
    <p:extLst>
      <p:ext uri="{BB962C8B-B14F-4D97-AF65-F5344CB8AC3E}">
        <p14:creationId xmlns:p14="http://schemas.microsoft.com/office/powerpoint/2010/main" val="12504762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App Parts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48937194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94957"/>
          </a:xfrm>
        </p:spPr>
        <p:txBody>
          <a:bodyPr/>
          <a:lstStyle/>
          <a:p>
            <a:r>
              <a:rPr lang="en-US" dirty="0" smtClean="0"/>
              <a:t>Allow functionality to be added to pages in the host web in a manner similar to web parts</a:t>
            </a:r>
          </a:p>
          <a:p>
            <a:r>
              <a:rPr lang="en-US" dirty="0" smtClean="0"/>
              <a:t>App part is rendered through an </a:t>
            </a:r>
            <a:r>
              <a:rPr lang="en-US" dirty="0" err="1" smtClean="0"/>
              <a:t>IFrame</a:t>
            </a:r>
            <a:r>
              <a:rPr lang="en-US" dirty="0" smtClean="0"/>
              <a:t> on the host web</a:t>
            </a:r>
          </a:p>
          <a:p>
            <a:r>
              <a:rPr lang="en-US" dirty="0" smtClean="0"/>
              <a:t>App part is defined using the Client Web Part</a:t>
            </a:r>
          </a:p>
          <a:p>
            <a:r>
              <a:rPr lang="en-US" dirty="0" smtClean="0"/>
              <a:t>Supported in both SharePoint-hosted and Provider-hosted apps</a:t>
            </a:r>
            <a:endParaRPr lang="en-US" dirty="0"/>
          </a:p>
        </p:txBody>
      </p:sp>
      <p:sp>
        <p:nvSpPr>
          <p:cNvPr id="3" name="Title 2"/>
          <p:cNvSpPr>
            <a:spLocks noGrp="1"/>
          </p:cNvSpPr>
          <p:nvPr>
            <p:ph type="title"/>
          </p:nvPr>
        </p:nvSpPr>
        <p:spPr/>
        <p:txBody>
          <a:bodyPr/>
          <a:lstStyle/>
          <a:p>
            <a:r>
              <a:rPr lang="en-US" dirty="0" smtClean="0"/>
              <a:t>App Parts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25</a:t>
            </a:fld>
            <a:endParaRPr lang="en-US" dirty="0"/>
          </a:p>
        </p:txBody>
      </p:sp>
    </p:spTree>
    <p:extLst>
      <p:ext uri="{BB962C8B-B14F-4D97-AF65-F5344CB8AC3E}">
        <p14:creationId xmlns:p14="http://schemas.microsoft.com/office/powerpoint/2010/main" val="423223409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715934"/>
          </a:xfrm>
        </p:spPr>
        <p:txBody>
          <a:bodyPr/>
          <a:lstStyle/>
          <a:p>
            <a:r>
              <a:rPr lang="en-US" dirty="0" smtClean="0"/>
              <a:t>References the page that should display in the </a:t>
            </a:r>
            <a:r>
              <a:rPr lang="en-US" dirty="0" err="1" smtClean="0"/>
              <a:t>Iframe</a:t>
            </a:r>
            <a:endParaRPr lang="en-US" dirty="0" smtClean="0"/>
          </a:p>
          <a:p>
            <a:r>
              <a:rPr lang="en-US" dirty="0" smtClean="0"/>
              <a:t>Supports the creation of properties that appear in the property pane when the app part is added to a page in the host web</a:t>
            </a:r>
            <a:endParaRPr lang="en-US" dirty="0"/>
          </a:p>
        </p:txBody>
      </p:sp>
      <p:sp>
        <p:nvSpPr>
          <p:cNvPr id="3" name="Title 2"/>
          <p:cNvSpPr>
            <a:spLocks noGrp="1"/>
          </p:cNvSpPr>
          <p:nvPr>
            <p:ph type="title"/>
          </p:nvPr>
        </p:nvSpPr>
        <p:spPr/>
        <p:txBody>
          <a:bodyPr/>
          <a:lstStyle/>
          <a:p>
            <a:r>
              <a:rPr lang="en-US" dirty="0" smtClean="0"/>
              <a:t>Client Web Part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26</a:t>
            </a:fld>
            <a:endParaRPr lang="en-US" dirty="0"/>
          </a:p>
        </p:txBody>
      </p:sp>
    </p:spTree>
    <p:extLst>
      <p:ext uri="{BB962C8B-B14F-4D97-AF65-F5344CB8AC3E}">
        <p14:creationId xmlns:p14="http://schemas.microsoft.com/office/powerpoint/2010/main" val="156179030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 Web Part CAML</a:t>
            </a:r>
            <a:br>
              <a:rPr lang="en-US" dirty="0" smtClean="0"/>
            </a:b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27</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0303" y="1073363"/>
            <a:ext cx="7672407" cy="5338786"/>
          </a:xfrm>
          <a:prstGeom prst="rect">
            <a:avLst/>
          </a:prstGeom>
        </p:spPr>
      </p:pic>
    </p:spTree>
    <p:extLst>
      <p:ext uri="{BB962C8B-B14F-4D97-AF65-F5344CB8AC3E}">
        <p14:creationId xmlns:p14="http://schemas.microsoft.com/office/powerpoint/2010/main" val="230795654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UI Custom Actions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45870958"/>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3869268"/>
          </a:xfrm>
        </p:spPr>
        <p:txBody>
          <a:bodyPr/>
          <a:lstStyle/>
          <a:p>
            <a:r>
              <a:rPr lang="en-US" dirty="0" smtClean="0"/>
              <a:t>Can extend the Ribbon or Edit Control Block (ECB</a:t>
            </a:r>
            <a:r>
              <a:rPr lang="en-US" smtClean="0"/>
              <a:t>) </a:t>
            </a:r>
          </a:p>
          <a:p>
            <a:r>
              <a:rPr lang="en-US" smtClean="0"/>
              <a:t>Launches </a:t>
            </a:r>
            <a:r>
              <a:rPr lang="en-US" dirty="0" smtClean="0"/>
              <a:t>a target page in your app</a:t>
            </a:r>
          </a:p>
          <a:p>
            <a:r>
              <a:rPr lang="en-US" dirty="0" smtClean="0"/>
              <a:t>Supports the addition of tokens to pass information to the app</a:t>
            </a:r>
            <a:endParaRPr lang="en-US" dirty="0"/>
          </a:p>
        </p:txBody>
      </p:sp>
      <p:sp>
        <p:nvSpPr>
          <p:cNvPr id="3" name="Title 2"/>
          <p:cNvSpPr>
            <a:spLocks noGrp="1"/>
          </p:cNvSpPr>
          <p:nvPr>
            <p:ph type="title"/>
          </p:nvPr>
        </p:nvSpPr>
        <p:spPr/>
        <p:txBody>
          <a:bodyPr/>
          <a:lstStyle/>
          <a:p>
            <a:r>
              <a:rPr lang="en-US" dirty="0" smtClean="0"/>
              <a:t>UI Custom Actions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29</a:t>
            </a:fld>
            <a:endParaRPr lang="en-US" dirty="0"/>
          </a:p>
        </p:txBody>
      </p:sp>
    </p:spTree>
    <p:extLst>
      <p:ext uri="{BB962C8B-B14F-4D97-AF65-F5344CB8AC3E}">
        <p14:creationId xmlns:p14="http://schemas.microsoft.com/office/powerpoint/2010/main" val="29565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2541635"/>
            <a:ext cx="7169534" cy="2881519"/>
          </a:xfrm>
        </p:spPr>
        <p:txBody>
          <a:bodyPr/>
          <a:lstStyle/>
          <a:p>
            <a:r>
              <a:rPr lang="en-US" dirty="0" smtClean="0"/>
              <a:t>SharePoint Hosted Apps</a:t>
            </a:r>
          </a:p>
          <a:p>
            <a:pPr marL="915988" lvl="1" indent="-342900">
              <a:buFont typeface="Arial" panose="020B0604020202020204" pitchFamily="34" charset="0"/>
              <a:buChar char="•"/>
            </a:pPr>
            <a:r>
              <a:rPr lang="en-US" sz="1600" dirty="0"/>
              <a:t>Introduction</a:t>
            </a:r>
          </a:p>
          <a:p>
            <a:pPr marL="915988" lvl="1" indent="-342900">
              <a:buFont typeface="Arial" panose="020B0604020202020204" pitchFamily="34" charset="0"/>
              <a:buChar char="•"/>
            </a:pPr>
            <a:r>
              <a:rPr lang="en-US" sz="1600" dirty="0"/>
              <a:t>Programming in JavaScript</a:t>
            </a:r>
          </a:p>
          <a:p>
            <a:pPr marL="915988" lvl="1" indent="-342900">
              <a:buFont typeface="Arial" panose="020B0604020202020204" pitchFamily="34" charset="0"/>
              <a:buChar char="•"/>
            </a:pPr>
            <a:r>
              <a:rPr lang="en-US" sz="1600" dirty="0"/>
              <a:t>App Parts</a:t>
            </a:r>
          </a:p>
          <a:p>
            <a:pPr marL="915988" lvl="1" indent="-342900">
              <a:buFont typeface="Arial" panose="020B0604020202020204" pitchFamily="34" charset="0"/>
              <a:buChar char="•"/>
            </a:pPr>
            <a:r>
              <a:rPr lang="en-US" sz="1600" dirty="0"/>
              <a:t>UI Custom Actions</a:t>
            </a:r>
          </a:p>
          <a:p>
            <a:r>
              <a:rPr lang="en-US" sz="3200" b="1" dirty="0" smtClean="0"/>
              <a:t>SharePoint Provider Hosted Apps</a:t>
            </a:r>
          </a:p>
          <a:p>
            <a:pPr marL="915988" lvl="1" indent="-342900">
              <a:buFont typeface="Arial" panose="020B0604020202020204" pitchFamily="34" charset="0"/>
              <a:buChar char="•"/>
            </a:pPr>
            <a:r>
              <a:rPr lang="en-US" sz="1600" dirty="0"/>
              <a:t>Introduction</a:t>
            </a:r>
          </a:p>
          <a:p>
            <a:pPr marL="915988" lvl="1" indent="-342900">
              <a:buFont typeface="Arial" panose="020B0604020202020204" pitchFamily="34" charset="0"/>
              <a:buChar char="•"/>
            </a:pPr>
            <a:r>
              <a:rPr lang="en-US" sz="1600" dirty="0"/>
              <a:t>Programming in C#</a:t>
            </a:r>
          </a:p>
          <a:p>
            <a:pPr marL="915988" lvl="1" indent="-342900">
              <a:buFont typeface="Arial" panose="020B0604020202020204" pitchFamily="34" charset="0"/>
              <a:buChar char="•"/>
            </a:pPr>
            <a:r>
              <a:rPr lang="en-US" sz="1600" dirty="0"/>
              <a:t>Programming in JavaScript</a:t>
            </a:r>
          </a:p>
          <a:p>
            <a:pPr marL="915988" lvl="1" indent="-342900">
              <a:buFont typeface="Arial" panose="020B0604020202020204" pitchFamily="34" charset="0"/>
              <a:buChar char="•"/>
            </a:pPr>
            <a:r>
              <a:rPr lang="en-US" sz="1600" dirty="0"/>
              <a:t>Chrome Control</a:t>
            </a:r>
          </a:p>
          <a:p>
            <a:pPr marL="915988" lvl="1" indent="-342900">
              <a:buFont typeface="Arial" panose="020B0604020202020204" pitchFamily="34" charset="0"/>
              <a:buChar char="•"/>
            </a:pPr>
            <a:r>
              <a:rPr lang="en-US" sz="1600" dirty="0"/>
              <a:t>Remote Event Receivers</a:t>
            </a:r>
          </a:p>
          <a:p>
            <a:endParaRPr lang="en-US" sz="3200" dirty="0" smtClean="0"/>
          </a:p>
          <a:p>
            <a:endParaRPr lang="en-US" sz="3200"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Action CAML</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8428" y="1329432"/>
            <a:ext cx="7300593" cy="4717189"/>
          </a:xfrm>
          <a:prstGeom prst="rect">
            <a:avLst/>
          </a:prstGeom>
        </p:spPr>
      </p:pic>
    </p:spTree>
    <p:extLst>
      <p:ext uri="{BB962C8B-B14F-4D97-AF65-F5344CB8AC3E}">
        <p14:creationId xmlns:p14="http://schemas.microsoft.com/office/powerpoint/2010/main" val="314297742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395530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Deep </a:t>
            </a:r>
            <a:r>
              <a:rPr lang="en-US" dirty="0"/>
              <a:t>Dive into Provider Hosted Apps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852913345"/>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058975237"/>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Architecture </a:t>
            </a:r>
            <a:r>
              <a:rPr lang="en-US" sz="3600" b="1" dirty="0" smtClean="0"/>
              <a:t>(Provider-Hosted Apps [OnPrem+365])</a:t>
            </a:r>
            <a:endParaRPr lang="en-US" b="1" dirty="0"/>
          </a:p>
        </p:txBody>
      </p:sp>
      <p:grpSp>
        <p:nvGrpSpPr>
          <p:cNvPr id="4" name="Group 3"/>
          <p:cNvGrpSpPr>
            <a:grpSpLocks noChangeAspect="1"/>
          </p:cNvGrpSpPr>
          <p:nvPr/>
        </p:nvGrpSpPr>
        <p:grpSpPr>
          <a:xfrm>
            <a:off x="2073532" y="3006266"/>
            <a:ext cx="1634531" cy="1514211"/>
            <a:chOff x="1139868" y="4066586"/>
            <a:chExt cx="2223910" cy="2060213"/>
          </a:xfrm>
        </p:grpSpPr>
        <p:pic>
          <p:nvPicPr>
            <p:cNvPr id="5" name="Picture 4"/>
            <p:cNvPicPr>
              <a:picLocks noChangeAspect="1"/>
            </p:cNvPicPr>
            <p:nvPr/>
          </p:nvPicPr>
          <p:blipFill>
            <a:blip r:embed="rId3"/>
            <a:stretch>
              <a:fillRect/>
            </a:stretch>
          </p:blipFill>
          <p:spPr>
            <a:xfrm>
              <a:off x="1139868" y="4066586"/>
              <a:ext cx="1334950" cy="1267414"/>
            </a:xfrm>
            <a:prstGeom prst="rect">
              <a:avLst/>
            </a:prstGeom>
          </p:spPr>
        </p:pic>
        <p:pic>
          <p:nvPicPr>
            <p:cNvPr id="6" name="Picture 5"/>
            <p:cNvPicPr>
              <a:picLocks noChangeAspect="1"/>
            </p:cNvPicPr>
            <p:nvPr/>
          </p:nvPicPr>
          <p:blipFill>
            <a:blip r:embed="rId4"/>
            <a:stretch>
              <a:fillRect/>
            </a:stretch>
          </p:blipFill>
          <p:spPr>
            <a:xfrm>
              <a:off x="2722844" y="5169800"/>
              <a:ext cx="640934" cy="956999"/>
            </a:xfrm>
            <a:prstGeom prst="rect">
              <a:avLst/>
            </a:prstGeom>
          </p:spPr>
        </p:pic>
        <p:pic>
          <p:nvPicPr>
            <p:cNvPr id="7" name="Picture 6"/>
            <p:cNvPicPr>
              <a:picLocks noChangeAspect="1"/>
            </p:cNvPicPr>
            <p:nvPr/>
          </p:nvPicPr>
          <p:blipFill>
            <a:blip r:embed="rId5"/>
            <a:stretch>
              <a:fillRect/>
            </a:stretch>
          </p:blipFill>
          <p:spPr>
            <a:xfrm>
              <a:off x="1625422" y="5341440"/>
              <a:ext cx="963439" cy="699247"/>
            </a:xfrm>
            <a:prstGeom prst="rect">
              <a:avLst/>
            </a:prstGeom>
          </p:spPr>
        </p:pic>
        <p:pic>
          <p:nvPicPr>
            <p:cNvPr id="8" name="Picture 7"/>
            <p:cNvPicPr>
              <a:picLocks noChangeAspect="1"/>
            </p:cNvPicPr>
            <p:nvPr/>
          </p:nvPicPr>
          <p:blipFill>
            <a:blip r:embed="rId6"/>
            <a:stretch>
              <a:fillRect/>
            </a:stretch>
          </p:blipFill>
          <p:spPr>
            <a:xfrm>
              <a:off x="2087010" y="4919651"/>
              <a:ext cx="907928" cy="658958"/>
            </a:xfrm>
            <a:prstGeom prst="rect">
              <a:avLst/>
            </a:prstGeom>
          </p:spPr>
        </p:pic>
      </p:grpSp>
      <p:sp>
        <p:nvSpPr>
          <p:cNvPr id="9" name="Rectangle 8"/>
          <p:cNvSpPr/>
          <p:nvPr/>
        </p:nvSpPr>
        <p:spPr bwMode="auto">
          <a:xfrm>
            <a:off x="4655578" y="1748405"/>
            <a:ext cx="3552214" cy="3555273"/>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400" dirty="0" smtClean="0">
                <a:solidFill>
                  <a:schemeClr val="tx1">
                    <a:lumMod val="65000"/>
                    <a:lumOff val="35000"/>
                  </a:schemeClr>
                </a:solidFill>
                <a:ea typeface="Segoe UI" pitchFamily="34" charset="0"/>
                <a:cs typeface="Segoe UI" pitchFamily="34" charset="0"/>
              </a:rPr>
              <a:t>SharePoint </a:t>
            </a:r>
            <a:r>
              <a:rPr lang="en-US" sz="2000" dirty="0" smtClean="0">
                <a:solidFill>
                  <a:schemeClr val="tx1">
                    <a:lumMod val="65000"/>
                    <a:lumOff val="35000"/>
                  </a:schemeClr>
                </a:solidFill>
                <a:ea typeface="Segoe UI" pitchFamily="34" charset="0"/>
                <a:cs typeface="Segoe UI" pitchFamily="34" charset="0"/>
              </a:rPr>
              <a:t>(</a:t>
            </a:r>
            <a:r>
              <a:rPr lang="en-US" sz="2000" dirty="0" err="1" smtClean="0">
                <a:solidFill>
                  <a:schemeClr val="tx1">
                    <a:lumMod val="65000"/>
                    <a:lumOff val="35000"/>
                  </a:schemeClr>
                </a:solidFill>
                <a:ea typeface="Segoe UI" pitchFamily="34" charset="0"/>
                <a:cs typeface="Segoe UI" pitchFamily="34" charset="0"/>
              </a:rPr>
              <a:t>OnPrem</a:t>
            </a:r>
            <a:r>
              <a:rPr lang="en-US" sz="2000" dirty="0" smtClean="0">
                <a:solidFill>
                  <a:schemeClr val="tx1">
                    <a:lumMod val="65000"/>
                    <a:lumOff val="35000"/>
                  </a:schemeClr>
                </a:solidFill>
                <a:ea typeface="Segoe UI" pitchFamily="34" charset="0"/>
                <a:cs typeface="Segoe UI" pitchFamily="34" charset="0"/>
              </a:rPr>
              <a:t>/365)</a:t>
            </a:r>
            <a:endParaRPr lang="en-US" sz="2400" dirty="0" smtClean="0">
              <a:solidFill>
                <a:schemeClr val="tx1">
                  <a:lumMod val="65000"/>
                  <a:lumOff val="35000"/>
                </a:schemeClr>
              </a:solidFill>
              <a:ea typeface="Segoe UI" pitchFamily="34" charset="0"/>
              <a:cs typeface="Segoe UI" pitchFamily="34" charset="0"/>
            </a:endParaRPr>
          </a:p>
        </p:txBody>
      </p:sp>
      <p:grpSp>
        <p:nvGrpSpPr>
          <p:cNvPr id="10" name="Group 9"/>
          <p:cNvGrpSpPr>
            <a:grpSpLocks noChangeAspect="1"/>
          </p:cNvGrpSpPr>
          <p:nvPr/>
        </p:nvGrpSpPr>
        <p:grpSpPr>
          <a:xfrm>
            <a:off x="7202826" y="2029959"/>
            <a:ext cx="1697226" cy="1530153"/>
            <a:chOff x="784636" y="1642899"/>
            <a:chExt cx="2274396" cy="2100062"/>
          </a:xfrm>
        </p:grpSpPr>
        <p:grpSp>
          <p:nvGrpSpPr>
            <p:cNvPr id="11" name="Group 10"/>
            <p:cNvGrpSpPr/>
            <p:nvPr/>
          </p:nvGrpSpPr>
          <p:grpSpPr>
            <a:xfrm>
              <a:off x="1584678" y="1642899"/>
              <a:ext cx="1474354" cy="1159738"/>
              <a:chOff x="3259173" y="2265001"/>
              <a:chExt cx="1474354" cy="1159738"/>
            </a:xfrm>
          </p:grpSpPr>
          <p:pic>
            <p:nvPicPr>
              <p:cNvPr id="18" name="Picture 17"/>
              <p:cNvPicPr>
                <a:picLocks noChangeAspect="1"/>
              </p:cNvPicPr>
              <p:nvPr/>
            </p:nvPicPr>
            <p:blipFill>
              <a:blip r:embed="rId7"/>
              <a:stretch>
                <a:fillRect/>
              </a:stretch>
            </p:blipFill>
            <p:spPr>
              <a:xfrm>
                <a:off x="3259173" y="2493797"/>
                <a:ext cx="465830" cy="863861"/>
              </a:xfrm>
              <a:prstGeom prst="rect">
                <a:avLst/>
              </a:prstGeom>
            </p:spPr>
          </p:pic>
          <p:pic>
            <p:nvPicPr>
              <p:cNvPr id="19" name="Picture 18"/>
              <p:cNvPicPr>
                <a:picLocks noChangeAspect="1"/>
              </p:cNvPicPr>
              <p:nvPr/>
            </p:nvPicPr>
            <p:blipFill>
              <a:blip r:embed="rId7"/>
              <a:stretch>
                <a:fillRect/>
              </a:stretch>
            </p:blipFill>
            <p:spPr>
              <a:xfrm>
                <a:off x="3584595" y="2265001"/>
                <a:ext cx="465830" cy="863861"/>
              </a:xfrm>
              <a:prstGeom prst="rect">
                <a:avLst/>
              </a:prstGeom>
            </p:spPr>
          </p:pic>
          <p:pic>
            <p:nvPicPr>
              <p:cNvPr id="20" name="Picture 19"/>
              <p:cNvPicPr>
                <a:picLocks noChangeAspect="1"/>
              </p:cNvPicPr>
              <p:nvPr/>
            </p:nvPicPr>
            <p:blipFill>
              <a:blip r:embed="rId8"/>
              <a:stretch>
                <a:fillRect/>
              </a:stretch>
            </p:blipFill>
            <p:spPr>
              <a:xfrm>
                <a:off x="3829702" y="2547779"/>
                <a:ext cx="903825" cy="876960"/>
              </a:xfrm>
              <a:prstGeom prst="rect">
                <a:avLst/>
              </a:prstGeom>
            </p:spPr>
          </p:pic>
        </p:grpSp>
        <p:grpSp>
          <p:nvGrpSpPr>
            <p:cNvPr id="12" name="Group 11"/>
            <p:cNvGrpSpPr/>
            <p:nvPr/>
          </p:nvGrpSpPr>
          <p:grpSpPr>
            <a:xfrm>
              <a:off x="1351763" y="2761698"/>
              <a:ext cx="1110204" cy="981263"/>
              <a:chOff x="2552214" y="4019392"/>
              <a:chExt cx="1110204" cy="981263"/>
            </a:xfrm>
          </p:grpSpPr>
          <p:pic>
            <p:nvPicPr>
              <p:cNvPr id="16" name="Picture 15"/>
              <p:cNvPicPr>
                <a:picLocks noChangeAspect="1"/>
              </p:cNvPicPr>
              <p:nvPr/>
            </p:nvPicPr>
            <p:blipFill>
              <a:blip r:embed="rId7"/>
              <a:stretch>
                <a:fillRect/>
              </a:stretch>
            </p:blipFill>
            <p:spPr>
              <a:xfrm>
                <a:off x="2552214" y="4136794"/>
                <a:ext cx="465830" cy="863861"/>
              </a:xfrm>
              <a:prstGeom prst="rect">
                <a:avLst/>
              </a:prstGeom>
            </p:spPr>
          </p:pic>
          <p:pic>
            <p:nvPicPr>
              <p:cNvPr id="17" name="Picture 16"/>
              <p:cNvPicPr>
                <a:picLocks noChangeAspect="1"/>
              </p:cNvPicPr>
              <p:nvPr/>
            </p:nvPicPr>
            <p:blipFill>
              <a:blip r:embed="rId9"/>
              <a:stretch>
                <a:fillRect/>
              </a:stretch>
            </p:blipFill>
            <p:spPr>
              <a:xfrm>
                <a:off x="2855928" y="4019392"/>
                <a:ext cx="806490" cy="904800"/>
              </a:xfrm>
              <a:prstGeom prst="rect">
                <a:avLst/>
              </a:prstGeom>
            </p:spPr>
          </p:pic>
        </p:grpSp>
        <p:grpSp>
          <p:nvGrpSpPr>
            <p:cNvPr id="13" name="Group 12"/>
            <p:cNvGrpSpPr/>
            <p:nvPr/>
          </p:nvGrpSpPr>
          <p:grpSpPr>
            <a:xfrm>
              <a:off x="784636" y="2008184"/>
              <a:ext cx="949310" cy="1066996"/>
              <a:chOff x="1637814" y="2493797"/>
              <a:chExt cx="949310" cy="1066996"/>
            </a:xfrm>
          </p:grpSpPr>
          <p:pic>
            <p:nvPicPr>
              <p:cNvPr id="14" name="Picture 13"/>
              <p:cNvPicPr>
                <a:picLocks noChangeAspect="1"/>
              </p:cNvPicPr>
              <p:nvPr/>
            </p:nvPicPr>
            <p:blipFill>
              <a:blip r:embed="rId7"/>
              <a:stretch>
                <a:fillRect/>
              </a:stretch>
            </p:blipFill>
            <p:spPr>
              <a:xfrm>
                <a:off x="1637814" y="2696932"/>
                <a:ext cx="465830" cy="863861"/>
              </a:xfrm>
              <a:prstGeom prst="rect">
                <a:avLst/>
              </a:prstGeom>
            </p:spPr>
          </p:pic>
          <p:pic>
            <p:nvPicPr>
              <p:cNvPr id="15" name="Picture 14"/>
              <p:cNvPicPr>
                <a:picLocks noChangeAspect="1"/>
              </p:cNvPicPr>
              <p:nvPr/>
            </p:nvPicPr>
            <p:blipFill>
              <a:blip r:embed="rId10"/>
              <a:stretch>
                <a:fillRect/>
              </a:stretch>
            </p:blipFill>
            <p:spPr>
              <a:xfrm>
                <a:off x="1857111" y="2493797"/>
                <a:ext cx="730013" cy="911760"/>
              </a:xfrm>
              <a:prstGeom prst="rect">
                <a:avLst/>
              </a:prstGeom>
            </p:spPr>
          </p:pic>
        </p:grpSp>
      </p:grpSp>
      <p:grpSp>
        <p:nvGrpSpPr>
          <p:cNvPr id="21" name="Group 20"/>
          <p:cNvGrpSpPr/>
          <p:nvPr/>
        </p:nvGrpSpPr>
        <p:grpSpPr>
          <a:xfrm>
            <a:off x="9531263" y="3409102"/>
            <a:ext cx="597915" cy="878915"/>
            <a:chOff x="10571003" y="3361847"/>
            <a:chExt cx="597915" cy="878915"/>
          </a:xfrm>
        </p:grpSpPr>
        <p:pic>
          <p:nvPicPr>
            <p:cNvPr id="22" name="Picture 21"/>
            <p:cNvPicPr>
              <a:picLocks noChangeAspect="1"/>
            </p:cNvPicPr>
            <p:nvPr/>
          </p:nvPicPr>
          <p:blipFill>
            <a:blip r:embed="rId11"/>
            <a:stretch>
              <a:fillRect/>
            </a:stretch>
          </p:blipFill>
          <p:spPr>
            <a:xfrm>
              <a:off x="10571003" y="3361847"/>
              <a:ext cx="597915" cy="598560"/>
            </a:xfrm>
            <a:prstGeom prst="rect">
              <a:avLst/>
            </a:prstGeom>
          </p:spPr>
        </p:pic>
        <p:sp>
          <p:nvSpPr>
            <p:cNvPr id="23" name="TextBox 22"/>
            <p:cNvSpPr txBox="1"/>
            <p:nvPr/>
          </p:nvSpPr>
          <p:spPr>
            <a:xfrm>
              <a:off x="10633548" y="3932985"/>
              <a:ext cx="429733" cy="307777"/>
            </a:xfrm>
            <a:prstGeom prst="rect">
              <a:avLst/>
            </a:prstGeom>
            <a:noFill/>
          </p:spPr>
          <p:txBody>
            <a:bodyPr wrap="none" lIns="0" tIns="0" rIns="0" bIns="0" rtlCol="0">
              <a:spAutoFit/>
            </a:bodyPr>
            <a:lstStyle/>
            <a:p>
              <a:r>
                <a:rPr lang="en-US" sz="2000" spc="-70" dirty="0" smtClean="0">
                  <a:gradFill>
                    <a:gsLst>
                      <a:gs pos="2917">
                        <a:schemeClr val="bg2"/>
                      </a:gs>
                      <a:gs pos="95000">
                        <a:schemeClr val="bg2"/>
                      </a:gs>
                    </a:gsLst>
                    <a:lin ang="5400000" scaled="0"/>
                  </a:gradFill>
                </a:rPr>
                <a:t>ACS</a:t>
              </a:r>
            </a:p>
          </p:txBody>
        </p:sp>
      </p:grpSp>
      <p:grpSp>
        <p:nvGrpSpPr>
          <p:cNvPr id="24" name="Group 23"/>
          <p:cNvGrpSpPr/>
          <p:nvPr/>
        </p:nvGrpSpPr>
        <p:grpSpPr>
          <a:xfrm>
            <a:off x="5041841" y="2407416"/>
            <a:ext cx="1045735" cy="1089953"/>
            <a:chOff x="9484578" y="1148235"/>
            <a:chExt cx="1045735" cy="1089953"/>
          </a:xfrm>
        </p:grpSpPr>
        <p:pic>
          <p:nvPicPr>
            <p:cNvPr id="25" name="Picture 24"/>
            <p:cNvPicPr>
              <a:picLocks noChangeAspect="1"/>
            </p:cNvPicPr>
            <p:nvPr/>
          </p:nvPicPr>
          <p:blipFill>
            <a:blip r:embed="rId12"/>
            <a:stretch>
              <a:fillRect/>
            </a:stretch>
          </p:blipFill>
          <p:spPr>
            <a:xfrm>
              <a:off x="9586780" y="1148235"/>
              <a:ext cx="841328" cy="775240"/>
            </a:xfrm>
            <a:prstGeom prst="rect">
              <a:avLst/>
            </a:prstGeom>
          </p:spPr>
        </p:pic>
        <p:sp>
          <p:nvSpPr>
            <p:cNvPr id="26" name="TextBox 25"/>
            <p:cNvSpPr txBox="1"/>
            <p:nvPr/>
          </p:nvSpPr>
          <p:spPr>
            <a:xfrm>
              <a:off x="9484578" y="1930411"/>
              <a:ext cx="1045735" cy="307777"/>
            </a:xfrm>
            <a:prstGeom prst="rect">
              <a:avLst/>
            </a:prstGeom>
            <a:noFill/>
          </p:spPr>
          <p:txBody>
            <a:bodyPr wrap="none" lIns="0" tIns="0" rIns="0" bIns="0" rtlCol="0">
              <a:spAutoFit/>
            </a:bodyPr>
            <a:lstStyle/>
            <a:p>
              <a:pPr algn="ctr"/>
              <a:r>
                <a:rPr lang="en-US" sz="2000" spc="-70" dirty="0" smtClean="0">
                  <a:gradFill>
                    <a:gsLst>
                      <a:gs pos="2917">
                        <a:schemeClr val="bg2"/>
                      </a:gs>
                      <a:gs pos="95000">
                        <a:schemeClr val="bg2"/>
                      </a:gs>
                    </a:gsLst>
                    <a:lin ang="5400000" scaled="0"/>
                  </a:gradFill>
                </a:rPr>
                <a:t>Host Web</a:t>
              </a:r>
            </a:p>
          </p:txBody>
        </p:sp>
      </p:grpSp>
      <p:grpSp>
        <p:nvGrpSpPr>
          <p:cNvPr id="27" name="Group 26"/>
          <p:cNvGrpSpPr/>
          <p:nvPr/>
        </p:nvGrpSpPr>
        <p:grpSpPr>
          <a:xfrm>
            <a:off x="5326960" y="3520103"/>
            <a:ext cx="2831353" cy="1506577"/>
            <a:chOff x="8822635" y="2768131"/>
            <a:chExt cx="2831353" cy="1506577"/>
          </a:xfrm>
        </p:grpSpPr>
        <p:pic>
          <p:nvPicPr>
            <p:cNvPr id="28" name="Picture 27"/>
            <p:cNvPicPr>
              <a:picLocks noChangeAspect="1"/>
            </p:cNvPicPr>
            <p:nvPr/>
          </p:nvPicPr>
          <p:blipFill>
            <a:blip r:embed="rId13"/>
            <a:stretch>
              <a:fillRect/>
            </a:stretch>
          </p:blipFill>
          <p:spPr>
            <a:xfrm>
              <a:off x="9946303" y="2768131"/>
              <a:ext cx="584010" cy="487200"/>
            </a:xfrm>
            <a:prstGeom prst="rect">
              <a:avLst/>
            </a:prstGeom>
          </p:spPr>
        </p:pic>
        <p:sp>
          <p:nvSpPr>
            <p:cNvPr id="29" name="TextBox 28"/>
            <p:cNvSpPr txBox="1"/>
            <p:nvPr/>
          </p:nvSpPr>
          <p:spPr>
            <a:xfrm>
              <a:off x="8822635" y="3228268"/>
              <a:ext cx="2831353" cy="1046440"/>
            </a:xfrm>
            <a:prstGeom prst="rect">
              <a:avLst/>
            </a:prstGeom>
            <a:noFill/>
          </p:spPr>
          <p:txBody>
            <a:bodyPr wrap="none" lIns="0" tIns="0" rIns="0" bIns="0" rtlCol="0">
              <a:spAutoFit/>
            </a:bodyPr>
            <a:lstStyle/>
            <a:p>
              <a:pPr algn="ctr"/>
              <a:r>
                <a:rPr lang="en-US" sz="2000" spc="-70" dirty="0" err="1" smtClean="0">
                  <a:gradFill>
                    <a:gsLst>
                      <a:gs pos="2917">
                        <a:schemeClr val="bg2"/>
                      </a:gs>
                      <a:gs pos="95000">
                        <a:schemeClr val="bg2"/>
                      </a:gs>
                    </a:gsLst>
                    <a:lin ang="5400000" scaled="0"/>
                  </a:gradFill>
                </a:rPr>
                <a:t>SubSPWeb</a:t>
              </a:r>
              <a:endParaRPr lang="en-US" sz="2000" spc="-70" dirty="0" smtClean="0">
                <a:gradFill>
                  <a:gsLst>
                    <a:gs pos="2917">
                      <a:schemeClr val="bg2"/>
                    </a:gs>
                    <a:gs pos="95000">
                      <a:schemeClr val="bg2"/>
                    </a:gs>
                  </a:gsLst>
                  <a:lin ang="5400000" scaled="0"/>
                </a:gradFill>
              </a:endParaRPr>
            </a:p>
            <a:p>
              <a:r>
                <a:rPr lang="en-US" sz="1600" b="1" spc="-70" dirty="0">
                  <a:gradFill>
                    <a:gsLst>
                      <a:gs pos="2917">
                        <a:schemeClr val="bg2"/>
                      </a:gs>
                      <a:gs pos="95000">
                        <a:schemeClr val="bg2"/>
                      </a:gs>
                    </a:gsLst>
                    <a:lin ang="5400000" scaled="0"/>
                  </a:gradFill>
                </a:rPr>
                <a:t>-</a:t>
              </a:r>
              <a:r>
                <a:rPr lang="en-US" sz="1600" b="1" spc="-70" dirty="0" err="1" smtClean="0">
                  <a:gradFill>
                    <a:gsLst>
                      <a:gs pos="2917">
                        <a:schemeClr val="bg2"/>
                      </a:gs>
                      <a:gs pos="95000">
                        <a:schemeClr val="bg2"/>
                      </a:gs>
                    </a:gsLst>
                    <a:lin ang="5400000" scaled="0"/>
                  </a:gradFill>
                </a:rPr>
                <a:t>SubWeb</a:t>
              </a:r>
              <a:r>
                <a:rPr lang="en-US" sz="1600" b="1" spc="-70" dirty="0" smtClean="0">
                  <a:gradFill>
                    <a:gsLst>
                      <a:gs pos="2917">
                        <a:schemeClr val="bg2"/>
                      </a:gs>
                      <a:gs pos="95000">
                        <a:schemeClr val="bg2"/>
                      </a:gs>
                    </a:gsLst>
                    <a:lin ang="5400000" scaled="0"/>
                  </a:gradFill>
                </a:rPr>
                <a:t> under </a:t>
              </a:r>
              <a:r>
                <a:rPr lang="en-US" sz="1600" b="1" spc="-70" dirty="0" err="1" smtClean="0">
                  <a:gradFill>
                    <a:gsLst>
                      <a:gs pos="2917">
                        <a:schemeClr val="bg2"/>
                      </a:gs>
                      <a:gs pos="95000">
                        <a:schemeClr val="bg2"/>
                      </a:gs>
                    </a:gsLst>
                    <a:lin ang="5400000" scaled="0"/>
                  </a:gradFill>
                </a:rPr>
                <a:t>HostWeb</a:t>
              </a:r>
              <a:endParaRPr lang="en-US" sz="1600" b="1" spc="-70" dirty="0">
                <a:gradFill>
                  <a:gsLst>
                    <a:gs pos="2917">
                      <a:schemeClr val="bg2"/>
                    </a:gs>
                    <a:gs pos="95000">
                      <a:schemeClr val="bg2"/>
                    </a:gs>
                  </a:gsLst>
                  <a:lin ang="5400000" scaled="0"/>
                </a:gradFill>
              </a:endParaRPr>
            </a:p>
            <a:p>
              <a:r>
                <a:rPr lang="en-US" sz="1600" b="1" spc="-70" dirty="0" smtClean="0">
                  <a:gradFill>
                    <a:gsLst>
                      <a:gs pos="2917">
                        <a:schemeClr val="bg2"/>
                      </a:gs>
                      <a:gs pos="95000">
                        <a:schemeClr val="bg2"/>
                      </a:gs>
                    </a:gsLst>
                    <a:lin ang="5400000" scaled="0"/>
                  </a:gradFill>
                </a:rPr>
                <a:t>-Separate Domain</a:t>
              </a:r>
            </a:p>
            <a:p>
              <a:r>
                <a:rPr lang="en-US" sz="1600" b="1" spc="-70" dirty="0" smtClean="0">
                  <a:gradFill>
                    <a:gsLst>
                      <a:gs pos="2917">
                        <a:schemeClr val="bg2"/>
                      </a:gs>
                      <a:gs pos="95000">
                        <a:schemeClr val="bg2"/>
                      </a:gs>
                    </a:gsLst>
                    <a:lin ang="5400000" scaled="0"/>
                  </a:gradFill>
                </a:rPr>
                <a:t>-Created during App Installation</a:t>
              </a:r>
            </a:p>
          </p:txBody>
        </p:sp>
      </p:grpSp>
      <p:cxnSp>
        <p:nvCxnSpPr>
          <p:cNvPr id="30" name="Straight Arrow Connector 29"/>
          <p:cNvCxnSpPr/>
          <p:nvPr/>
        </p:nvCxnSpPr>
        <p:spPr>
          <a:xfrm flipV="1">
            <a:off x="3194441" y="2795037"/>
            <a:ext cx="1843415" cy="590230"/>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3179595" y="3427288"/>
            <a:ext cx="3119049" cy="336084"/>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7117189" y="3712773"/>
            <a:ext cx="2245886" cy="0"/>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3" name="Elbow Connector 32"/>
          <p:cNvCxnSpPr>
            <a:endCxn id="28" idx="0"/>
          </p:cNvCxnSpPr>
          <p:nvPr/>
        </p:nvCxnSpPr>
        <p:spPr>
          <a:xfrm>
            <a:off x="5985371" y="2795036"/>
            <a:ext cx="757262" cy="725067"/>
          </a:xfrm>
          <a:prstGeom prst="bentConnector2">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519112" y="5594555"/>
            <a:ext cx="2917861" cy="1107996"/>
          </a:xfrm>
          <a:prstGeom prst="rect">
            <a:avLst/>
          </a:prstGeom>
          <a:noFill/>
        </p:spPr>
        <p:txBody>
          <a:bodyPr wrap="square" lIns="0" tIns="0" rIns="0" bIns="0" rtlCol="0">
            <a:spAutoFit/>
          </a:bodyPr>
          <a:lstStyle/>
          <a:p>
            <a:r>
              <a:rPr lang="en-US" sz="2400" spc="-70" dirty="0" smtClean="0">
                <a:gradFill>
                  <a:gsLst>
                    <a:gs pos="2917">
                      <a:schemeClr val="bg2"/>
                    </a:gs>
                    <a:gs pos="95000">
                      <a:schemeClr val="bg2"/>
                    </a:gs>
                  </a:gsLst>
                  <a:lin ang="5400000" scaled="0"/>
                </a:gradFill>
              </a:rPr>
              <a:t>ACS </a:t>
            </a:r>
            <a:r>
              <a:rPr lang="en-US" sz="1400" spc="-70" dirty="0" smtClean="0">
                <a:gradFill>
                  <a:gsLst>
                    <a:gs pos="2917">
                      <a:schemeClr val="bg2"/>
                    </a:gs>
                    <a:gs pos="95000">
                      <a:schemeClr val="bg2"/>
                    </a:gs>
                  </a:gsLst>
                  <a:lin ang="5400000" scaled="0"/>
                </a:gradFill>
              </a:rPr>
              <a:t>(Access Control Service)</a:t>
            </a:r>
            <a:r>
              <a:rPr lang="en-US" sz="2400" spc="-70" dirty="0" smtClean="0">
                <a:gradFill>
                  <a:gsLst>
                    <a:gs pos="2917">
                      <a:schemeClr val="bg2"/>
                    </a:gs>
                    <a:gs pos="95000">
                      <a:schemeClr val="bg2"/>
                    </a:gs>
                  </a:gsLst>
                  <a:lin ang="5400000" scaled="0"/>
                </a:gradFill>
              </a:rPr>
              <a:t>:</a:t>
            </a:r>
          </a:p>
          <a:p>
            <a:r>
              <a:rPr lang="en-US" sz="2400" spc="-70" dirty="0">
                <a:gradFill>
                  <a:gsLst>
                    <a:gs pos="2917">
                      <a:schemeClr val="bg2"/>
                    </a:gs>
                    <a:gs pos="95000">
                      <a:schemeClr val="bg2"/>
                    </a:gs>
                  </a:gsLst>
                  <a:lin ang="5400000" scaled="0"/>
                </a:gradFill>
              </a:rPr>
              <a:t> </a:t>
            </a:r>
            <a:r>
              <a:rPr lang="en-US" sz="2400" spc="-70" dirty="0" smtClean="0">
                <a:gradFill>
                  <a:gsLst>
                    <a:gs pos="2917">
                      <a:schemeClr val="bg2"/>
                    </a:gs>
                    <a:gs pos="95000">
                      <a:schemeClr val="bg2"/>
                    </a:gs>
                  </a:gsLst>
                  <a:lin ang="5400000" scaled="0"/>
                </a:gradFill>
              </a:rPr>
              <a:t> - S2S</a:t>
            </a:r>
          </a:p>
          <a:p>
            <a:r>
              <a:rPr lang="en-US" sz="2400" spc="-70" dirty="0">
                <a:gradFill>
                  <a:gsLst>
                    <a:gs pos="2917">
                      <a:schemeClr val="bg2"/>
                    </a:gs>
                    <a:gs pos="95000">
                      <a:schemeClr val="bg2"/>
                    </a:gs>
                  </a:gsLst>
                  <a:lin ang="5400000" scaled="0"/>
                </a:gradFill>
              </a:rPr>
              <a:t> </a:t>
            </a:r>
            <a:r>
              <a:rPr lang="en-US" sz="2400" spc="-70" dirty="0" smtClean="0">
                <a:gradFill>
                  <a:gsLst>
                    <a:gs pos="2917">
                      <a:schemeClr val="bg2"/>
                    </a:gs>
                    <a:gs pos="95000">
                      <a:schemeClr val="bg2"/>
                    </a:gs>
                  </a:gsLst>
                  <a:lin ang="5400000" scaled="0"/>
                </a:gradFill>
              </a:rPr>
              <a:t> - AACS</a:t>
            </a:r>
          </a:p>
        </p:txBody>
      </p:sp>
      <p:cxnSp>
        <p:nvCxnSpPr>
          <p:cNvPr id="34" name="Straight Arrow Connector 33"/>
          <p:cNvCxnSpPr/>
          <p:nvPr/>
        </p:nvCxnSpPr>
        <p:spPr>
          <a:xfrm flipH="1" flipV="1">
            <a:off x="10191723" y="3817104"/>
            <a:ext cx="626526" cy="790203"/>
          </a:xfrm>
          <a:prstGeom prst="straightConnector1">
            <a:avLst/>
          </a:prstGeom>
          <a:ln w="44450">
            <a:solidFill>
              <a:schemeClr val="tx1">
                <a:alpha val="60000"/>
              </a:schemeClr>
            </a:solidFill>
            <a:prstDash val="sysDash"/>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bwMode="auto">
          <a:xfrm>
            <a:off x="9045677" y="4617942"/>
            <a:ext cx="1935498" cy="1438729"/>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400" dirty="0" smtClean="0">
                <a:solidFill>
                  <a:schemeClr val="tx1">
                    <a:lumMod val="65000"/>
                    <a:lumOff val="35000"/>
                  </a:schemeClr>
                </a:solidFill>
                <a:ea typeface="Segoe UI" pitchFamily="34" charset="0"/>
                <a:cs typeface="Segoe UI" pitchFamily="34" charset="0"/>
              </a:rPr>
              <a:t>Provider</a:t>
            </a:r>
          </a:p>
        </p:txBody>
      </p:sp>
      <p:pic>
        <p:nvPicPr>
          <p:cNvPr id="37" name="Picture 36"/>
          <p:cNvPicPr>
            <a:picLocks noChangeAspect="1"/>
          </p:cNvPicPr>
          <p:nvPr/>
        </p:nvPicPr>
        <p:blipFill>
          <a:blip r:embed="rId13"/>
          <a:stretch>
            <a:fillRect/>
          </a:stretch>
        </p:blipFill>
        <p:spPr>
          <a:xfrm>
            <a:off x="9731536" y="5049512"/>
            <a:ext cx="584010" cy="487200"/>
          </a:xfrm>
          <a:prstGeom prst="rect">
            <a:avLst/>
          </a:prstGeom>
        </p:spPr>
      </p:pic>
      <p:sp>
        <p:nvSpPr>
          <p:cNvPr id="39" name="TextBox 38"/>
          <p:cNvSpPr txBox="1"/>
          <p:nvPr/>
        </p:nvSpPr>
        <p:spPr>
          <a:xfrm>
            <a:off x="9467218" y="5533951"/>
            <a:ext cx="1092415" cy="553998"/>
          </a:xfrm>
          <a:prstGeom prst="rect">
            <a:avLst/>
          </a:prstGeom>
          <a:noFill/>
        </p:spPr>
        <p:txBody>
          <a:bodyPr wrap="none" lIns="0" tIns="0" rIns="0" bIns="0" rtlCol="0">
            <a:spAutoFit/>
          </a:bodyPr>
          <a:lstStyle/>
          <a:p>
            <a:pPr algn="ctr"/>
            <a:r>
              <a:rPr lang="en-US" sz="2000" spc="-70" dirty="0" smtClean="0">
                <a:gradFill>
                  <a:gsLst>
                    <a:gs pos="2917">
                      <a:schemeClr val="bg2"/>
                    </a:gs>
                    <a:gs pos="95000">
                      <a:schemeClr val="bg2"/>
                    </a:gs>
                  </a:gsLst>
                  <a:lin ang="5400000" scaled="0"/>
                </a:gradFill>
              </a:rPr>
              <a:t>App-Web</a:t>
            </a:r>
          </a:p>
          <a:p>
            <a:endParaRPr lang="en-US" sz="1600" b="1" spc="-70" dirty="0" smtClean="0">
              <a:gradFill>
                <a:gsLst>
                  <a:gs pos="2917">
                    <a:schemeClr val="bg2"/>
                  </a:gs>
                  <a:gs pos="95000">
                    <a:schemeClr val="bg2"/>
                  </a:gs>
                </a:gsLst>
                <a:lin ang="5400000" scaled="0"/>
              </a:gradFill>
            </a:endParaRPr>
          </a:p>
        </p:txBody>
      </p:sp>
      <p:cxnSp>
        <p:nvCxnSpPr>
          <p:cNvPr id="42" name="Straight Arrow Connector 41"/>
          <p:cNvCxnSpPr/>
          <p:nvPr/>
        </p:nvCxnSpPr>
        <p:spPr>
          <a:xfrm flipH="1" flipV="1">
            <a:off x="7237181" y="3892917"/>
            <a:ext cx="1745951" cy="1031894"/>
          </a:xfrm>
          <a:prstGeom prst="straightConnector1">
            <a:avLst/>
          </a:prstGeom>
          <a:ln w="44450">
            <a:solidFill>
              <a:schemeClr val="tx1">
                <a:alpha val="60000"/>
              </a:schemeClr>
            </a:solidFill>
            <a:prstDash val="sysDash"/>
            <a:headEnd type="stealth" w="lg" len="lg"/>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70450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450583"/>
          </a:xfrm>
        </p:spPr>
        <p:txBody>
          <a:bodyPr/>
          <a:lstStyle/>
          <a:p>
            <a:r>
              <a:rPr lang="en-US" dirty="0" smtClean="0"/>
              <a:t>Remote web always has full rights to app web</a:t>
            </a:r>
          </a:p>
          <a:p>
            <a:r>
              <a:rPr lang="en-US" dirty="0" smtClean="0"/>
              <a:t>App permissions are the lesser of user and app permissions to the given resource</a:t>
            </a:r>
          </a:p>
          <a:p>
            <a:r>
              <a:rPr lang="en-US" dirty="0" smtClean="0"/>
              <a:t>Provider-hosted app can utilize “app-only” permissions to “elevate” privileges.</a:t>
            </a:r>
            <a:endParaRPr lang="en-US" dirty="0"/>
          </a:p>
        </p:txBody>
      </p:sp>
      <p:sp>
        <p:nvSpPr>
          <p:cNvPr id="3" name="Title 2"/>
          <p:cNvSpPr>
            <a:spLocks noGrp="1"/>
          </p:cNvSpPr>
          <p:nvPr>
            <p:ph type="title"/>
          </p:nvPr>
        </p:nvSpPr>
        <p:spPr/>
        <p:txBody>
          <a:bodyPr/>
          <a:lstStyle/>
          <a:p>
            <a:r>
              <a:rPr lang="en-US" dirty="0" smtClean="0"/>
              <a:t>App 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35</a:t>
            </a:fld>
            <a:endParaRPr lang="en-US" dirty="0"/>
          </a:p>
        </p:txBody>
      </p:sp>
    </p:spTree>
    <p:extLst>
      <p:ext uri="{BB962C8B-B14F-4D97-AF65-F5344CB8AC3E}">
        <p14:creationId xmlns:p14="http://schemas.microsoft.com/office/powerpoint/2010/main" val="1631490375"/>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410390"/>
          </a:xfrm>
        </p:spPr>
        <p:txBody>
          <a:bodyPr/>
          <a:lstStyle/>
          <a:p>
            <a:r>
              <a:rPr lang="en-US" dirty="0" smtClean="0"/>
              <a:t>Considers app permissions only, ignores user</a:t>
            </a:r>
          </a:p>
          <a:p>
            <a:r>
              <a:rPr lang="en-US" dirty="0" smtClean="0"/>
              <a:t>Set </a:t>
            </a:r>
            <a:r>
              <a:rPr lang="en-US" dirty="0" err="1" smtClean="0"/>
              <a:t>AllowAppOnlyPolicy</a:t>
            </a:r>
            <a:r>
              <a:rPr lang="en-US" dirty="0" smtClean="0"/>
              <a:t> to true in </a:t>
            </a:r>
            <a:r>
              <a:rPr lang="en-US" dirty="0" err="1" smtClean="0"/>
              <a:t>AppManifest</a:t>
            </a:r>
            <a:endParaRPr lang="en-US" dirty="0" smtClean="0"/>
          </a:p>
          <a:p>
            <a:endParaRPr lang="en-US" dirty="0" smtClean="0"/>
          </a:p>
          <a:p>
            <a:r>
              <a:rPr lang="en-US" dirty="0" smtClean="0"/>
              <a:t>Get an app-only token</a:t>
            </a:r>
            <a:endParaRPr lang="en-US" dirty="0"/>
          </a:p>
        </p:txBody>
      </p:sp>
      <p:sp>
        <p:nvSpPr>
          <p:cNvPr id="3" name="Title 2"/>
          <p:cNvSpPr>
            <a:spLocks noGrp="1"/>
          </p:cNvSpPr>
          <p:nvPr>
            <p:ph type="title"/>
          </p:nvPr>
        </p:nvSpPr>
        <p:spPr/>
        <p:txBody>
          <a:bodyPr/>
          <a:lstStyle/>
          <a:p>
            <a:r>
              <a:rPr lang="en-US" dirty="0" smtClean="0"/>
              <a:t>App-Only 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36</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5125" y="3119655"/>
            <a:ext cx="8687683" cy="64847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386" y="4663617"/>
            <a:ext cx="9222974" cy="631863"/>
          </a:xfrm>
          <a:prstGeom prst="rect">
            <a:avLst/>
          </a:prstGeom>
        </p:spPr>
      </p:pic>
    </p:spTree>
    <p:extLst>
      <p:ext uri="{BB962C8B-B14F-4D97-AF65-F5344CB8AC3E}">
        <p14:creationId xmlns:p14="http://schemas.microsoft.com/office/powerpoint/2010/main" val="1360531743"/>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212148"/>
            <a:ext cx="11149013" cy="4951758"/>
          </a:xfrm>
        </p:spPr>
        <p:txBody>
          <a:bodyPr/>
          <a:lstStyle/>
          <a:p>
            <a:r>
              <a:rPr lang="en-US" dirty="0" smtClean="0"/>
              <a:t>Web Project</a:t>
            </a:r>
          </a:p>
          <a:p>
            <a:pPr lvl="1"/>
            <a:r>
              <a:rPr lang="en-US" dirty="0" smtClean="0"/>
              <a:t>ASP.NET Web Forms</a:t>
            </a:r>
          </a:p>
          <a:p>
            <a:pPr lvl="1"/>
            <a:r>
              <a:rPr lang="en-US" dirty="0" smtClean="0"/>
              <a:t>MVC 5</a:t>
            </a:r>
          </a:p>
          <a:p>
            <a:pPr lvl="1"/>
            <a:r>
              <a:rPr lang="en-US" dirty="0" smtClean="0"/>
              <a:t>(Any technology)</a:t>
            </a:r>
          </a:p>
          <a:p>
            <a:r>
              <a:rPr lang="en-US" dirty="0" smtClean="0"/>
              <a:t>Authorization</a:t>
            </a:r>
          </a:p>
          <a:p>
            <a:pPr lvl="1"/>
            <a:r>
              <a:rPr lang="en-US" dirty="0"/>
              <a:t>Azure Access Control Services</a:t>
            </a:r>
          </a:p>
          <a:p>
            <a:pPr lvl="1"/>
            <a:r>
              <a:rPr lang="en-US" dirty="0" smtClean="0"/>
              <a:t>Server-to-Server High Trust</a:t>
            </a:r>
          </a:p>
          <a:p>
            <a:r>
              <a:rPr lang="en-US" dirty="0" smtClean="0"/>
              <a:t>Programmability</a:t>
            </a:r>
          </a:p>
          <a:p>
            <a:pPr lvl="1"/>
            <a:r>
              <a:rPr lang="en-US" dirty="0" err="1" smtClean="0"/>
              <a:t>SharePointContextProvider</a:t>
            </a:r>
            <a:r>
              <a:rPr lang="en-US" dirty="0" smtClean="0"/>
              <a:t> class</a:t>
            </a:r>
          </a:p>
          <a:p>
            <a:pPr lvl="1"/>
            <a:r>
              <a:rPr lang="en-US" dirty="0" smtClean="0"/>
              <a:t>Managed CSOM or REST</a:t>
            </a:r>
          </a:p>
          <a:p>
            <a:pPr lvl="1"/>
            <a:r>
              <a:rPr lang="en-US" dirty="0" smtClean="0"/>
              <a:t>JavaScript Cross-Domain Library</a:t>
            </a:r>
            <a:endParaRPr lang="en-US" dirty="0"/>
          </a:p>
        </p:txBody>
      </p:sp>
      <p:sp>
        <p:nvSpPr>
          <p:cNvPr id="3" name="Title 2"/>
          <p:cNvSpPr>
            <a:spLocks noGrp="1"/>
          </p:cNvSpPr>
          <p:nvPr>
            <p:ph type="title"/>
          </p:nvPr>
        </p:nvSpPr>
        <p:spPr/>
        <p:txBody>
          <a:bodyPr/>
          <a:lstStyle/>
          <a:p>
            <a:r>
              <a:rPr lang="en-US" dirty="0" smtClean="0"/>
              <a:t>Creating Provider-Hosted Apps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37</a:t>
            </a:fld>
            <a:endParaRPr lang="en-US" dirty="0"/>
          </a:p>
        </p:txBody>
      </p:sp>
    </p:spTree>
    <p:extLst>
      <p:ext uri="{BB962C8B-B14F-4D97-AF65-F5344CB8AC3E}">
        <p14:creationId xmlns:p14="http://schemas.microsoft.com/office/powerpoint/2010/main" val="3016766593"/>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 Provider-Hosted App</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057309967"/>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Programming in C#</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84119741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852646005"/>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380245"/>
          </a:xfrm>
        </p:spPr>
        <p:txBody>
          <a:bodyPr/>
          <a:lstStyle/>
          <a:p>
            <a:r>
              <a:rPr lang="en-US" dirty="0" smtClean="0"/>
              <a:t>Checks for valid Context Token</a:t>
            </a:r>
          </a:p>
          <a:p>
            <a:pPr lvl="1"/>
            <a:r>
              <a:rPr lang="en-US" dirty="0" smtClean="0"/>
              <a:t>Redirects if it does not exist</a:t>
            </a:r>
          </a:p>
          <a:p>
            <a:r>
              <a:rPr lang="en-US" dirty="0" smtClean="0"/>
              <a:t>Simplifies the management of context</a:t>
            </a:r>
          </a:p>
          <a:p>
            <a:pPr lvl="1"/>
            <a:r>
              <a:rPr lang="en-US" dirty="0" smtClean="0"/>
              <a:t>Provides an ACS or STS context</a:t>
            </a:r>
          </a:p>
          <a:p>
            <a:pPr lvl="1"/>
            <a:r>
              <a:rPr lang="en-US" dirty="0" smtClean="0"/>
              <a:t>Context exposes properties for key values like Host Web URL</a:t>
            </a:r>
          </a:p>
          <a:p>
            <a:r>
              <a:rPr lang="en-US" dirty="0" smtClean="0"/>
              <a:t>Simplifies the management of tokens</a:t>
            </a:r>
          </a:p>
          <a:p>
            <a:pPr lvl="1"/>
            <a:r>
              <a:rPr lang="en-US" dirty="0" smtClean="0"/>
              <a:t>Context exposes methods to retrieve tokens</a:t>
            </a:r>
            <a:endParaRPr lang="en-US" dirty="0"/>
          </a:p>
        </p:txBody>
      </p:sp>
      <p:sp>
        <p:nvSpPr>
          <p:cNvPr id="3" name="Title 2"/>
          <p:cNvSpPr>
            <a:spLocks noGrp="1"/>
          </p:cNvSpPr>
          <p:nvPr>
            <p:ph type="title"/>
          </p:nvPr>
        </p:nvSpPr>
        <p:spPr/>
        <p:txBody>
          <a:bodyPr/>
          <a:lstStyle/>
          <a:p>
            <a:r>
              <a:rPr lang="en-US" dirty="0" err="1" smtClean="0"/>
              <a:t>SharePointContextProvider</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40</a:t>
            </a:fld>
            <a:endParaRPr lang="en-US" dirty="0"/>
          </a:p>
        </p:txBody>
      </p:sp>
    </p:spTree>
    <p:extLst>
      <p:ext uri="{BB962C8B-B14F-4D97-AF65-F5344CB8AC3E}">
        <p14:creationId xmlns:p14="http://schemas.microsoft.com/office/powerpoint/2010/main" val="73716349"/>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Validating Context Token</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41</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763064"/>
            <a:ext cx="6858594" cy="2667231"/>
          </a:xfrm>
          <a:prstGeom prst="rect">
            <a:avLst/>
          </a:prstGeom>
          <a:ln>
            <a:solidFill>
              <a:schemeClr val="tx1"/>
            </a:solidFill>
          </a:ln>
        </p:spPr>
      </p:pic>
      <p:sp>
        <p:nvSpPr>
          <p:cNvPr id="9" name="TextBox 8"/>
          <p:cNvSpPr txBox="1"/>
          <p:nvPr/>
        </p:nvSpPr>
        <p:spPr>
          <a:xfrm>
            <a:off x="5874036" y="1341880"/>
            <a:ext cx="1458156" cy="369332"/>
          </a:xfrm>
          <a:prstGeom prst="rect">
            <a:avLst/>
          </a:prstGeom>
          <a:noFill/>
        </p:spPr>
        <p:txBody>
          <a:bodyPr wrap="none" lIns="0" tIns="0" rIns="0" bIns="0" rtlCol="0">
            <a:spAutoFit/>
          </a:bodyPr>
          <a:lstStyle/>
          <a:p>
            <a:r>
              <a:rPr lang="en-US" sz="2400" spc="-70" dirty="0" smtClean="0">
                <a:solidFill>
                  <a:srgbClr val="C00000"/>
                </a:solidFill>
              </a:rPr>
              <a:t>Web Forms</a:t>
            </a:r>
          </a:p>
        </p:txBody>
      </p:sp>
      <p:sp>
        <p:nvSpPr>
          <p:cNvPr id="10" name="TextBox 9"/>
          <p:cNvSpPr txBox="1"/>
          <p:nvPr/>
        </p:nvSpPr>
        <p:spPr>
          <a:xfrm>
            <a:off x="6474650" y="4708735"/>
            <a:ext cx="857542" cy="369332"/>
          </a:xfrm>
          <a:prstGeom prst="rect">
            <a:avLst/>
          </a:prstGeom>
          <a:noFill/>
        </p:spPr>
        <p:txBody>
          <a:bodyPr wrap="none" lIns="0" tIns="0" rIns="0" bIns="0" rtlCol="0">
            <a:spAutoFit/>
          </a:bodyPr>
          <a:lstStyle/>
          <a:p>
            <a:r>
              <a:rPr lang="en-US" sz="2400" spc="-70" dirty="0" smtClean="0">
                <a:solidFill>
                  <a:srgbClr val="C00000"/>
                </a:solidFill>
              </a:rPr>
              <a:t>MVC 5</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82488" y="5104452"/>
            <a:ext cx="5349704" cy="929721"/>
          </a:xfrm>
          <a:prstGeom prst="rect">
            <a:avLst/>
          </a:prstGeom>
          <a:ln>
            <a:solidFill>
              <a:schemeClr val="tx1"/>
            </a:solidFill>
          </a:ln>
        </p:spPr>
      </p:pic>
    </p:spTree>
    <p:extLst>
      <p:ext uri="{BB962C8B-B14F-4D97-AF65-F5344CB8AC3E}">
        <p14:creationId xmlns:p14="http://schemas.microsoft.com/office/powerpoint/2010/main" val="1644018348"/>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330003"/>
          </a:xfrm>
        </p:spPr>
        <p:txBody>
          <a:bodyPr/>
          <a:lstStyle/>
          <a:p>
            <a:r>
              <a:rPr lang="en-US" dirty="0" err="1" smtClean="0"/>
              <a:t>SharePointContextProvider</a:t>
            </a:r>
            <a:r>
              <a:rPr lang="en-US" dirty="0" smtClean="0"/>
              <a:t> </a:t>
            </a:r>
            <a:r>
              <a:rPr lang="en-US" dirty="0" err="1" smtClean="0"/>
              <a:t>GetSharePointContext</a:t>
            </a:r>
            <a:endParaRPr lang="en-US" dirty="0" smtClean="0"/>
          </a:p>
          <a:p>
            <a:pPr lvl="1"/>
            <a:r>
              <a:rPr lang="en-US" dirty="0" smtClean="0"/>
              <a:t>Returns </a:t>
            </a:r>
            <a:r>
              <a:rPr lang="en-US" dirty="0" err="1" smtClean="0"/>
              <a:t>SharePointAcsContext</a:t>
            </a:r>
            <a:r>
              <a:rPr lang="en-US" dirty="0" smtClean="0"/>
              <a:t> in cloud</a:t>
            </a:r>
          </a:p>
          <a:p>
            <a:pPr lvl="1"/>
            <a:r>
              <a:rPr lang="en-US" dirty="0" smtClean="0"/>
              <a:t>Returns </a:t>
            </a:r>
            <a:r>
              <a:rPr lang="en-US" dirty="0" err="1" smtClean="0"/>
              <a:t>SharePointHighTrustContext</a:t>
            </a:r>
            <a:r>
              <a:rPr lang="en-US" dirty="0" smtClean="0"/>
              <a:t> on premises</a:t>
            </a:r>
          </a:p>
          <a:p>
            <a:r>
              <a:rPr lang="en-US" dirty="0" smtClean="0"/>
              <a:t>Properties</a:t>
            </a:r>
          </a:p>
          <a:p>
            <a:pPr lvl="1"/>
            <a:r>
              <a:rPr lang="en-US" dirty="0" err="1" smtClean="0"/>
              <a:t>SPAppWebUrl</a:t>
            </a:r>
            <a:endParaRPr lang="en-US" dirty="0" smtClean="0"/>
          </a:p>
          <a:p>
            <a:pPr lvl="1"/>
            <a:r>
              <a:rPr lang="en-US" dirty="0" err="1" smtClean="0"/>
              <a:t>SPClientTag</a:t>
            </a:r>
            <a:endParaRPr lang="en-US" dirty="0" smtClean="0"/>
          </a:p>
          <a:p>
            <a:pPr lvl="1"/>
            <a:r>
              <a:rPr lang="en-US" dirty="0" err="1" smtClean="0"/>
              <a:t>SPHostUrl</a:t>
            </a:r>
            <a:endParaRPr lang="en-US" dirty="0" smtClean="0"/>
          </a:p>
          <a:p>
            <a:pPr lvl="1"/>
            <a:r>
              <a:rPr lang="en-US" dirty="0" err="1" smtClean="0"/>
              <a:t>SPLanguage</a:t>
            </a:r>
            <a:endParaRPr lang="en-US" dirty="0" smtClean="0"/>
          </a:p>
          <a:p>
            <a:pPr lvl="1"/>
            <a:r>
              <a:rPr lang="en-US" dirty="0" err="1" smtClean="0"/>
              <a:t>SPProductNumber</a:t>
            </a:r>
            <a:endParaRPr lang="en-US" dirty="0"/>
          </a:p>
        </p:txBody>
      </p:sp>
      <p:sp>
        <p:nvSpPr>
          <p:cNvPr id="3" name="Title 2"/>
          <p:cNvSpPr>
            <a:spLocks noGrp="1"/>
          </p:cNvSpPr>
          <p:nvPr>
            <p:ph type="title"/>
          </p:nvPr>
        </p:nvSpPr>
        <p:spPr/>
        <p:txBody>
          <a:bodyPr/>
          <a:lstStyle/>
          <a:p>
            <a:r>
              <a:rPr lang="en-US" dirty="0" smtClean="0"/>
              <a:t>Managing SharePoint Context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42</a:t>
            </a:fld>
            <a:endParaRPr lang="en-US" dirty="0"/>
          </a:p>
        </p:txBody>
      </p:sp>
    </p:spTree>
    <p:extLst>
      <p:ext uri="{BB962C8B-B14F-4D97-AF65-F5344CB8AC3E}">
        <p14:creationId xmlns:p14="http://schemas.microsoft.com/office/powerpoint/2010/main" val="2956071448"/>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762082"/>
          </a:xfrm>
        </p:spPr>
        <p:txBody>
          <a:bodyPr/>
          <a:lstStyle/>
          <a:p>
            <a:r>
              <a:rPr lang="en-US" dirty="0" smtClean="0"/>
              <a:t>CSOM</a:t>
            </a:r>
          </a:p>
          <a:p>
            <a:pPr lvl="1"/>
            <a:r>
              <a:rPr lang="en-US" dirty="0" err="1" smtClean="0"/>
              <a:t>CreateAppOnlyClientContextForSPAppWeb</a:t>
            </a:r>
            <a:endParaRPr lang="en-US" dirty="0" smtClean="0"/>
          </a:p>
          <a:p>
            <a:pPr lvl="1"/>
            <a:r>
              <a:rPr lang="en-US" dirty="0" err="1" smtClean="0"/>
              <a:t>CreateAppOnlyClientContextForSPHost</a:t>
            </a:r>
            <a:endParaRPr lang="en-US" dirty="0" smtClean="0"/>
          </a:p>
          <a:p>
            <a:pPr lvl="1"/>
            <a:r>
              <a:rPr lang="en-US" dirty="0" err="1" smtClean="0"/>
              <a:t>CreateUserClientContextForSPAppWeb</a:t>
            </a:r>
            <a:endParaRPr lang="en-US" dirty="0" smtClean="0"/>
          </a:p>
          <a:p>
            <a:pPr lvl="1"/>
            <a:r>
              <a:rPr lang="en-US" dirty="0" err="1" smtClean="0"/>
              <a:t>CreateUserClientContextForSPHost</a:t>
            </a:r>
            <a:endParaRPr lang="en-US" dirty="0" smtClean="0"/>
          </a:p>
          <a:p>
            <a:r>
              <a:rPr lang="en-US" dirty="0" smtClean="0"/>
              <a:t>REST</a:t>
            </a:r>
          </a:p>
          <a:p>
            <a:pPr lvl="1"/>
            <a:r>
              <a:rPr lang="en-US" dirty="0" err="1" smtClean="0"/>
              <a:t>AppOnlyAccessTokenForSPAppWeb</a:t>
            </a:r>
            <a:endParaRPr lang="en-US" dirty="0" smtClean="0"/>
          </a:p>
          <a:p>
            <a:pPr lvl="1"/>
            <a:r>
              <a:rPr lang="en-US" dirty="0" err="1" smtClean="0"/>
              <a:t>AppOnlyAccessTokenForSPHost</a:t>
            </a:r>
            <a:endParaRPr lang="en-US" dirty="0" smtClean="0"/>
          </a:p>
          <a:p>
            <a:pPr lvl="1"/>
            <a:r>
              <a:rPr lang="en-US" dirty="0" err="1" smtClean="0"/>
              <a:t>UserAccessTokenForSPAppWeb</a:t>
            </a:r>
            <a:endParaRPr lang="en-US" dirty="0" smtClean="0"/>
          </a:p>
          <a:p>
            <a:pPr lvl="1"/>
            <a:r>
              <a:rPr lang="en-US" dirty="0" err="1" smtClean="0"/>
              <a:t>UserAccessTokenForSPHost</a:t>
            </a:r>
            <a:endParaRPr lang="en-US" dirty="0"/>
          </a:p>
        </p:txBody>
      </p:sp>
      <p:sp>
        <p:nvSpPr>
          <p:cNvPr id="3" name="Title 2"/>
          <p:cNvSpPr>
            <a:spLocks noGrp="1"/>
          </p:cNvSpPr>
          <p:nvPr>
            <p:ph type="title"/>
          </p:nvPr>
        </p:nvSpPr>
        <p:spPr/>
        <p:txBody>
          <a:bodyPr/>
          <a:lstStyle/>
          <a:p>
            <a:r>
              <a:rPr lang="en-US" dirty="0" smtClean="0"/>
              <a:t>Managing Security Tokens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43</a:t>
            </a:fld>
            <a:endParaRPr lang="en-US" dirty="0"/>
          </a:p>
        </p:txBody>
      </p:sp>
    </p:spTree>
    <p:extLst>
      <p:ext uri="{BB962C8B-B14F-4D97-AF65-F5344CB8AC3E}">
        <p14:creationId xmlns:p14="http://schemas.microsoft.com/office/powerpoint/2010/main" val="2848944838"/>
      </p:ext>
    </p:extLst>
  </p:cSld>
  <p:clrMapOvr>
    <a:masterClrMapping/>
  </p:clrMapOvr>
  <p:transition>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Managed CSOM</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44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86" y="1283049"/>
            <a:ext cx="8323871" cy="5116508"/>
          </a:xfrm>
          <a:prstGeom prst="rect">
            <a:avLst/>
          </a:prstGeom>
        </p:spPr>
      </p:pic>
    </p:spTree>
    <p:extLst>
      <p:ext uri="{BB962C8B-B14F-4D97-AF65-F5344CB8AC3E}">
        <p14:creationId xmlns:p14="http://schemas.microsoft.com/office/powerpoint/2010/main" val="3047964334"/>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Managed REST</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45</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078" y="1648607"/>
            <a:ext cx="9837220" cy="4029704"/>
          </a:xfrm>
          <a:prstGeom prst="rect">
            <a:avLst/>
          </a:prstGeom>
        </p:spPr>
      </p:pic>
    </p:spTree>
    <p:extLst>
      <p:ext uri="{BB962C8B-B14F-4D97-AF65-F5344CB8AC3E}">
        <p14:creationId xmlns:p14="http://schemas.microsoft.com/office/powerpoint/2010/main" val="3975033845"/>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The Chrome Control</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682743282"/>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182512"/>
          </a:xfrm>
        </p:spPr>
        <p:txBody>
          <a:bodyPr/>
          <a:lstStyle/>
          <a:p>
            <a:r>
              <a:rPr lang="en-US" dirty="0" smtClean="0"/>
              <a:t>JavaScript Component for creating basic banner and navigation elements</a:t>
            </a:r>
          </a:p>
          <a:p>
            <a:endParaRPr lang="en-US" dirty="0"/>
          </a:p>
        </p:txBody>
      </p:sp>
      <p:sp>
        <p:nvSpPr>
          <p:cNvPr id="3" name="Title 2"/>
          <p:cNvSpPr>
            <a:spLocks noGrp="1"/>
          </p:cNvSpPr>
          <p:nvPr>
            <p:ph type="title"/>
          </p:nvPr>
        </p:nvSpPr>
        <p:spPr/>
        <p:txBody>
          <a:bodyPr/>
          <a:lstStyle/>
          <a:p>
            <a:r>
              <a:rPr lang="en-US" dirty="0" smtClean="0"/>
              <a:t>Chrome Control</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3101613"/>
            <a:ext cx="9860243" cy="1470387"/>
          </a:xfrm>
          <a:prstGeom prst="rect">
            <a:avLst/>
          </a:prstGeom>
          <a:ln>
            <a:solidFill>
              <a:schemeClr val="tx1"/>
            </a:solidFill>
          </a:ln>
        </p:spPr>
      </p:pic>
    </p:spTree>
    <p:extLst>
      <p:ext uri="{BB962C8B-B14F-4D97-AF65-F5344CB8AC3E}">
        <p14:creationId xmlns:p14="http://schemas.microsoft.com/office/powerpoint/2010/main" val="3803983599"/>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2501204"/>
          </a:xfrm>
        </p:spPr>
        <p:txBody>
          <a:bodyPr/>
          <a:lstStyle/>
          <a:p>
            <a:r>
              <a:rPr lang="en-US" dirty="0" smtClean="0"/>
              <a:t>SP.UI.Controls.js located in LAYOUTS directory</a:t>
            </a:r>
          </a:p>
          <a:p>
            <a:r>
              <a:rPr lang="en-US" dirty="0" smtClean="0"/>
              <a:t>Option 1: Copy and include directly in your app</a:t>
            </a:r>
          </a:p>
          <a:p>
            <a:r>
              <a:rPr lang="en-US" dirty="0" smtClean="0"/>
              <a:t>Option 2: Load Dynamically using jQuery</a:t>
            </a:r>
            <a:endParaRPr lang="en-US" dirty="0"/>
          </a:p>
        </p:txBody>
      </p:sp>
      <p:sp>
        <p:nvSpPr>
          <p:cNvPr id="3" name="Title 2"/>
          <p:cNvSpPr>
            <a:spLocks noGrp="1"/>
          </p:cNvSpPr>
          <p:nvPr>
            <p:ph type="title"/>
          </p:nvPr>
        </p:nvSpPr>
        <p:spPr/>
        <p:txBody>
          <a:bodyPr/>
          <a:lstStyle/>
          <a:p>
            <a:r>
              <a:rPr lang="en-US" dirty="0" smtClean="0"/>
              <a:t>Loading the Chrome Control</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48</a:t>
            </a:fld>
            <a:endParaRPr lang="en-US" dirty="0"/>
          </a:p>
        </p:txBody>
      </p:sp>
    </p:spTree>
    <p:extLst>
      <p:ext uri="{BB962C8B-B14F-4D97-AF65-F5344CB8AC3E}">
        <p14:creationId xmlns:p14="http://schemas.microsoft.com/office/powerpoint/2010/main" val="3674352935"/>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Chrome Control (Declaratively)</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49</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207" y="1243059"/>
            <a:ext cx="6084637" cy="4554719"/>
          </a:xfrm>
          <a:prstGeom prst="rect">
            <a:avLst/>
          </a:prstGeom>
        </p:spPr>
      </p:pic>
    </p:spTree>
    <p:extLst>
      <p:ext uri="{BB962C8B-B14F-4D97-AF65-F5344CB8AC3E}">
        <p14:creationId xmlns:p14="http://schemas.microsoft.com/office/powerpoint/2010/main" val="5257470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Architecture </a:t>
            </a:r>
            <a:r>
              <a:rPr lang="en-US" sz="3600" b="1" dirty="0" smtClean="0"/>
              <a:t>(SharePoint-Hosted Apps [OnPrem+365])</a:t>
            </a:r>
            <a:endParaRPr lang="en-US" b="1" dirty="0"/>
          </a:p>
        </p:txBody>
      </p:sp>
      <p:grpSp>
        <p:nvGrpSpPr>
          <p:cNvPr id="4" name="Group 3"/>
          <p:cNvGrpSpPr>
            <a:grpSpLocks noChangeAspect="1"/>
          </p:cNvGrpSpPr>
          <p:nvPr/>
        </p:nvGrpSpPr>
        <p:grpSpPr>
          <a:xfrm>
            <a:off x="2073532" y="3006266"/>
            <a:ext cx="1634531" cy="1514211"/>
            <a:chOff x="1139868" y="4066586"/>
            <a:chExt cx="2223910" cy="2060213"/>
          </a:xfrm>
        </p:grpSpPr>
        <p:pic>
          <p:nvPicPr>
            <p:cNvPr id="5" name="Picture 4"/>
            <p:cNvPicPr>
              <a:picLocks noChangeAspect="1"/>
            </p:cNvPicPr>
            <p:nvPr/>
          </p:nvPicPr>
          <p:blipFill>
            <a:blip r:embed="rId3"/>
            <a:stretch>
              <a:fillRect/>
            </a:stretch>
          </p:blipFill>
          <p:spPr>
            <a:xfrm>
              <a:off x="1139868" y="4066586"/>
              <a:ext cx="1334950" cy="1267414"/>
            </a:xfrm>
            <a:prstGeom prst="rect">
              <a:avLst/>
            </a:prstGeom>
          </p:spPr>
        </p:pic>
        <p:pic>
          <p:nvPicPr>
            <p:cNvPr id="6" name="Picture 5"/>
            <p:cNvPicPr>
              <a:picLocks noChangeAspect="1"/>
            </p:cNvPicPr>
            <p:nvPr/>
          </p:nvPicPr>
          <p:blipFill>
            <a:blip r:embed="rId4"/>
            <a:stretch>
              <a:fillRect/>
            </a:stretch>
          </p:blipFill>
          <p:spPr>
            <a:xfrm>
              <a:off x="2722844" y="5169800"/>
              <a:ext cx="640934" cy="956999"/>
            </a:xfrm>
            <a:prstGeom prst="rect">
              <a:avLst/>
            </a:prstGeom>
          </p:spPr>
        </p:pic>
        <p:pic>
          <p:nvPicPr>
            <p:cNvPr id="7" name="Picture 6"/>
            <p:cNvPicPr>
              <a:picLocks noChangeAspect="1"/>
            </p:cNvPicPr>
            <p:nvPr/>
          </p:nvPicPr>
          <p:blipFill>
            <a:blip r:embed="rId5"/>
            <a:stretch>
              <a:fillRect/>
            </a:stretch>
          </p:blipFill>
          <p:spPr>
            <a:xfrm>
              <a:off x="1625422" y="5341440"/>
              <a:ext cx="963439" cy="699247"/>
            </a:xfrm>
            <a:prstGeom prst="rect">
              <a:avLst/>
            </a:prstGeom>
          </p:spPr>
        </p:pic>
        <p:pic>
          <p:nvPicPr>
            <p:cNvPr id="8" name="Picture 7"/>
            <p:cNvPicPr>
              <a:picLocks noChangeAspect="1"/>
            </p:cNvPicPr>
            <p:nvPr/>
          </p:nvPicPr>
          <p:blipFill>
            <a:blip r:embed="rId6"/>
            <a:stretch>
              <a:fillRect/>
            </a:stretch>
          </p:blipFill>
          <p:spPr>
            <a:xfrm>
              <a:off x="2087010" y="4919651"/>
              <a:ext cx="907928" cy="658958"/>
            </a:xfrm>
            <a:prstGeom prst="rect">
              <a:avLst/>
            </a:prstGeom>
          </p:spPr>
        </p:pic>
      </p:grpSp>
      <p:sp>
        <p:nvSpPr>
          <p:cNvPr id="9" name="Rectangle 8"/>
          <p:cNvSpPr/>
          <p:nvPr/>
        </p:nvSpPr>
        <p:spPr bwMode="auto">
          <a:xfrm>
            <a:off x="4655578" y="1748405"/>
            <a:ext cx="3552214" cy="3555273"/>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400" dirty="0" smtClean="0">
                <a:solidFill>
                  <a:schemeClr val="tx1">
                    <a:lumMod val="65000"/>
                    <a:lumOff val="35000"/>
                  </a:schemeClr>
                </a:solidFill>
                <a:ea typeface="Segoe UI" pitchFamily="34" charset="0"/>
                <a:cs typeface="Segoe UI" pitchFamily="34" charset="0"/>
              </a:rPr>
              <a:t>SharePoint </a:t>
            </a:r>
            <a:r>
              <a:rPr lang="en-US" sz="2000" dirty="0" smtClean="0">
                <a:solidFill>
                  <a:schemeClr val="tx1">
                    <a:lumMod val="65000"/>
                    <a:lumOff val="35000"/>
                  </a:schemeClr>
                </a:solidFill>
                <a:ea typeface="Segoe UI" pitchFamily="34" charset="0"/>
                <a:cs typeface="Segoe UI" pitchFamily="34" charset="0"/>
              </a:rPr>
              <a:t>(</a:t>
            </a:r>
            <a:r>
              <a:rPr lang="en-US" sz="2000" dirty="0" err="1" smtClean="0">
                <a:solidFill>
                  <a:schemeClr val="tx1">
                    <a:lumMod val="65000"/>
                    <a:lumOff val="35000"/>
                  </a:schemeClr>
                </a:solidFill>
                <a:ea typeface="Segoe UI" pitchFamily="34" charset="0"/>
                <a:cs typeface="Segoe UI" pitchFamily="34" charset="0"/>
              </a:rPr>
              <a:t>OnPrem</a:t>
            </a:r>
            <a:r>
              <a:rPr lang="en-US" sz="2000" dirty="0" smtClean="0">
                <a:solidFill>
                  <a:schemeClr val="tx1">
                    <a:lumMod val="65000"/>
                    <a:lumOff val="35000"/>
                  </a:schemeClr>
                </a:solidFill>
                <a:ea typeface="Segoe UI" pitchFamily="34" charset="0"/>
                <a:cs typeface="Segoe UI" pitchFamily="34" charset="0"/>
              </a:rPr>
              <a:t>/365)</a:t>
            </a:r>
            <a:endParaRPr lang="en-US" sz="2400" dirty="0" smtClean="0">
              <a:solidFill>
                <a:schemeClr val="tx1">
                  <a:lumMod val="65000"/>
                  <a:lumOff val="35000"/>
                </a:schemeClr>
              </a:solidFill>
              <a:ea typeface="Segoe UI" pitchFamily="34" charset="0"/>
              <a:cs typeface="Segoe UI" pitchFamily="34" charset="0"/>
            </a:endParaRPr>
          </a:p>
        </p:txBody>
      </p:sp>
      <p:grpSp>
        <p:nvGrpSpPr>
          <p:cNvPr id="10" name="Group 9"/>
          <p:cNvGrpSpPr>
            <a:grpSpLocks noChangeAspect="1"/>
          </p:cNvGrpSpPr>
          <p:nvPr/>
        </p:nvGrpSpPr>
        <p:grpSpPr>
          <a:xfrm>
            <a:off x="7202826" y="2029959"/>
            <a:ext cx="1697226" cy="1530153"/>
            <a:chOff x="784636" y="1642899"/>
            <a:chExt cx="2274396" cy="2100062"/>
          </a:xfrm>
        </p:grpSpPr>
        <p:grpSp>
          <p:nvGrpSpPr>
            <p:cNvPr id="11" name="Group 10"/>
            <p:cNvGrpSpPr/>
            <p:nvPr/>
          </p:nvGrpSpPr>
          <p:grpSpPr>
            <a:xfrm>
              <a:off x="1584678" y="1642899"/>
              <a:ext cx="1474354" cy="1159738"/>
              <a:chOff x="3259173" y="2265001"/>
              <a:chExt cx="1474354" cy="1159738"/>
            </a:xfrm>
          </p:grpSpPr>
          <p:pic>
            <p:nvPicPr>
              <p:cNvPr id="18" name="Picture 17"/>
              <p:cNvPicPr>
                <a:picLocks noChangeAspect="1"/>
              </p:cNvPicPr>
              <p:nvPr/>
            </p:nvPicPr>
            <p:blipFill>
              <a:blip r:embed="rId7"/>
              <a:stretch>
                <a:fillRect/>
              </a:stretch>
            </p:blipFill>
            <p:spPr>
              <a:xfrm>
                <a:off x="3259173" y="2493797"/>
                <a:ext cx="465830" cy="863861"/>
              </a:xfrm>
              <a:prstGeom prst="rect">
                <a:avLst/>
              </a:prstGeom>
            </p:spPr>
          </p:pic>
          <p:pic>
            <p:nvPicPr>
              <p:cNvPr id="19" name="Picture 18"/>
              <p:cNvPicPr>
                <a:picLocks noChangeAspect="1"/>
              </p:cNvPicPr>
              <p:nvPr/>
            </p:nvPicPr>
            <p:blipFill>
              <a:blip r:embed="rId7"/>
              <a:stretch>
                <a:fillRect/>
              </a:stretch>
            </p:blipFill>
            <p:spPr>
              <a:xfrm>
                <a:off x="3584595" y="2265001"/>
                <a:ext cx="465830" cy="863861"/>
              </a:xfrm>
              <a:prstGeom prst="rect">
                <a:avLst/>
              </a:prstGeom>
            </p:spPr>
          </p:pic>
          <p:pic>
            <p:nvPicPr>
              <p:cNvPr id="20" name="Picture 19"/>
              <p:cNvPicPr>
                <a:picLocks noChangeAspect="1"/>
              </p:cNvPicPr>
              <p:nvPr/>
            </p:nvPicPr>
            <p:blipFill>
              <a:blip r:embed="rId8"/>
              <a:stretch>
                <a:fillRect/>
              </a:stretch>
            </p:blipFill>
            <p:spPr>
              <a:xfrm>
                <a:off x="3829702" y="2547779"/>
                <a:ext cx="903825" cy="876960"/>
              </a:xfrm>
              <a:prstGeom prst="rect">
                <a:avLst/>
              </a:prstGeom>
            </p:spPr>
          </p:pic>
        </p:grpSp>
        <p:grpSp>
          <p:nvGrpSpPr>
            <p:cNvPr id="12" name="Group 11"/>
            <p:cNvGrpSpPr/>
            <p:nvPr/>
          </p:nvGrpSpPr>
          <p:grpSpPr>
            <a:xfrm>
              <a:off x="1351763" y="2761698"/>
              <a:ext cx="1110204" cy="981263"/>
              <a:chOff x="2552214" y="4019392"/>
              <a:chExt cx="1110204" cy="981263"/>
            </a:xfrm>
          </p:grpSpPr>
          <p:pic>
            <p:nvPicPr>
              <p:cNvPr id="16" name="Picture 15"/>
              <p:cNvPicPr>
                <a:picLocks noChangeAspect="1"/>
              </p:cNvPicPr>
              <p:nvPr/>
            </p:nvPicPr>
            <p:blipFill>
              <a:blip r:embed="rId7"/>
              <a:stretch>
                <a:fillRect/>
              </a:stretch>
            </p:blipFill>
            <p:spPr>
              <a:xfrm>
                <a:off x="2552214" y="4136794"/>
                <a:ext cx="465830" cy="863861"/>
              </a:xfrm>
              <a:prstGeom prst="rect">
                <a:avLst/>
              </a:prstGeom>
            </p:spPr>
          </p:pic>
          <p:pic>
            <p:nvPicPr>
              <p:cNvPr id="17" name="Picture 16"/>
              <p:cNvPicPr>
                <a:picLocks noChangeAspect="1"/>
              </p:cNvPicPr>
              <p:nvPr/>
            </p:nvPicPr>
            <p:blipFill>
              <a:blip r:embed="rId9"/>
              <a:stretch>
                <a:fillRect/>
              </a:stretch>
            </p:blipFill>
            <p:spPr>
              <a:xfrm>
                <a:off x="2855928" y="4019392"/>
                <a:ext cx="806490" cy="904800"/>
              </a:xfrm>
              <a:prstGeom prst="rect">
                <a:avLst/>
              </a:prstGeom>
            </p:spPr>
          </p:pic>
        </p:grpSp>
        <p:grpSp>
          <p:nvGrpSpPr>
            <p:cNvPr id="13" name="Group 12"/>
            <p:cNvGrpSpPr/>
            <p:nvPr/>
          </p:nvGrpSpPr>
          <p:grpSpPr>
            <a:xfrm>
              <a:off x="784636" y="2008184"/>
              <a:ext cx="949310" cy="1066996"/>
              <a:chOff x="1637814" y="2493797"/>
              <a:chExt cx="949310" cy="1066996"/>
            </a:xfrm>
          </p:grpSpPr>
          <p:pic>
            <p:nvPicPr>
              <p:cNvPr id="14" name="Picture 13"/>
              <p:cNvPicPr>
                <a:picLocks noChangeAspect="1"/>
              </p:cNvPicPr>
              <p:nvPr/>
            </p:nvPicPr>
            <p:blipFill>
              <a:blip r:embed="rId7"/>
              <a:stretch>
                <a:fillRect/>
              </a:stretch>
            </p:blipFill>
            <p:spPr>
              <a:xfrm>
                <a:off x="1637814" y="2696932"/>
                <a:ext cx="465830" cy="863861"/>
              </a:xfrm>
              <a:prstGeom prst="rect">
                <a:avLst/>
              </a:prstGeom>
            </p:spPr>
          </p:pic>
          <p:pic>
            <p:nvPicPr>
              <p:cNvPr id="15" name="Picture 14"/>
              <p:cNvPicPr>
                <a:picLocks noChangeAspect="1"/>
              </p:cNvPicPr>
              <p:nvPr/>
            </p:nvPicPr>
            <p:blipFill>
              <a:blip r:embed="rId10"/>
              <a:stretch>
                <a:fillRect/>
              </a:stretch>
            </p:blipFill>
            <p:spPr>
              <a:xfrm>
                <a:off x="1857111" y="2493797"/>
                <a:ext cx="730013" cy="911760"/>
              </a:xfrm>
              <a:prstGeom prst="rect">
                <a:avLst/>
              </a:prstGeom>
            </p:spPr>
          </p:pic>
        </p:grpSp>
      </p:grpSp>
      <p:grpSp>
        <p:nvGrpSpPr>
          <p:cNvPr id="21" name="Group 20"/>
          <p:cNvGrpSpPr/>
          <p:nvPr/>
        </p:nvGrpSpPr>
        <p:grpSpPr>
          <a:xfrm>
            <a:off x="9531263" y="3409102"/>
            <a:ext cx="597915" cy="878915"/>
            <a:chOff x="10571003" y="3361847"/>
            <a:chExt cx="597915" cy="878915"/>
          </a:xfrm>
        </p:grpSpPr>
        <p:pic>
          <p:nvPicPr>
            <p:cNvPr id="22" name="Picture 21"/>
            <p:cNvPicPr>
              <a:picLocks noChangeAspect="1"/>
            </p:cNvPicPr>
            <p:nvPr/>
          </p:nvPicPr>
          <p:blipFill>
            <a:blip r:embed="rId11"/>
            <a:stretch>
              <a:fillRect/>
            </a:stretch>
          </p:blipFill>
          <p:spPr>
            <a:xfrm>
              <a:off x="10571003" y="3361847"/>
              <a:ext cx="597915" cy="598560"/>
            </a:xfrm>
            <a:prstGeom prst="rect">
              <a:avLst/>
            </a:prstGeom>
          </p:spPr>
        </p:pic>
        <p:sp>
          <p:nvSpPr>
            <p:cNvPr id="23" name="TextBox 22"/>
            <p:cNvSpPr txBox="1"/>
            <p:nvPr/>
          </p:nvSpPr>
          <p:spPr>
            <a:xfrm>
              <a:off x="10633548" y="3932985"/>
              <a:ext cx="429733" cy="307777"/>
            </a:xfrm>
            <a:prstGeom prst="rect">
              <a:avLst/>
            </a:prstGeom>
            <a:noFill/>
          </p:spPr>
          <p:txBody>
            <a:bodyPr wrap="none" lIns="0" tIns="0" rIns="0" bIns="0" rtlCol="0">
              <a:spAutoFit/>
            </a:bodyPr>
            <a:lstStyle/>
            <a:p>
              <a:r>
                <a:rPr lang="en-US" sz="2000" spc="-70" dirty="0" smtClean="0">
                  <a:gradFill>
                    <a:gsLst>
                      <a:gs pos="2917">
                        <a:schemeClr val="bg2"/>
                      </a:gs>
                      <a:gs pos="95000">
                        <a:schemeClr val="bg2"/>
                      </a:gs>
                    </a:gsLst>
                    <a:lin ang="5400000" scaled="0"/>
                  </a:gradFill>
                </a:rPr>
                <a:t>ACS</a:t>
              </a:r>
            </a:p>
          </p:txBody>
        </p:sp>
      </p:grpSp>
      <p:grpSp>
        <p:nvGrpSpPr>
          <p:cNvPr id="24" name="Group 23"/>
          <p:cNvGrpSpPr/>
          <p:nvPr/>
        </p:nvGrpSpPr>
        <p:grpSpPr>
          <a:xfrm>
            <a:off x="5041841" y="2407416"/>
            <a:ext cx="1045735" cy="1089953"/>
            <a:chOff x="9484578" y="1148235"/>
            <a:chExt cx="1045735" cy="1089953"/>
          </a:xfrm>
        </p:grpSpPr>
        <p:pic>
          <p:nvPicPr>
            <p:cNvPr id="25" name="Picture 24"/>
            <p:cNvPicPr>
              <a:picLocks noChangeAspect="1"/>
            </p:cNvPicPr>
            <p:nvPr/>
          </p:nvPicPr>
          <p:blipFill>
            <a:blip r:embed="rId12"/>
            <a:stretch>
              <a:fillRect/>
            </a:stretch>
          </p:blipFill>
          <p:spPr>
            <a:xfrm>
              <a:off x="9586780" y="1148235"/>
              <a:ext cx="841328" cy="775240"/>
            </a:xfrm>
            <a:prstGeom prst="rect">
              <a:avLst/>
            </a:prstGeom>
          </p:spPr>
        </p:pic>
        <p:sp>
          <p:nvSpPr>
            <p:cNvPr id="26" name="TextBox 25"/>
            <p:cNvSpPr txBox="1"/>
            <p:nvPr/>
          </p:nvSpPr>
          <p:spPr>
            <a:xfrm>
              <a:off x="9484578" y="1930411"/>
              <a:ext cx="1045735" cy="307777"/>
            </a:xfrm>
            <a:prstGeom prst="rect">
              <a:avLst/>
            </a:prstGeom>
            <a:noFill/>
          </p:spPr>
          <p:txBody>
            <a:bodyPr wrap="none" lIns="0" tIns="0" rIns="0" bIns="0" rtlCol="0">
              <a:spAutoFit/>
            </a:bodyPr>
            <a:lstStyle/>
            <a:p>
              <a:pPr algn="ctr"/>
              <a:r>
                <a:rPr lang="en-US" sz="2000" spc="-70" dirty="0" smtClean="0">
                  <a:gradFill>
                    <a:gsLst>
                      <a:gs pos="2917">
                        <a:schemeClr val="bg2"/>
                      </a:gs>
                      <a:gs pos="95000">
                        <a:schemeClr val="bg2"/>
                      </a:gs>
                    </a:gsLst>
                    <a:lin ang="5400000" scaled="0"/>
                  </a:gradFill>
                </a:rPr>
                <a:t>Host Web</a:t>
              </a:r>
            </a:p>
          </p:txBody>
        </p:sp>
      </p:grpSp>
      <p:grpSp>
        <p:nvGrpSpPr>
          <p:cNvPr id="27" name="Group 26"/>
          <p:cNvGrpSpPr/>
          <p:nvPr/>
        </p:nvGrpSpPr>
        <p:grpSpPr>
          <a:xfrm>
            <a:off x="5326960" y="3520103"/>
            <a:ext cx="2831353" cy="1506577"/>
            <a:chOff x="8822635" y="2768131"/>
            <a:chExt cx="2831353" cy="1506577"/>
          </a:xfrm>
        </p:grpSpPr>
        <p:pic>
          <p:nvPicPr>
            <p:cNvPr id="28" name="Picture 27"/>
            <p:cNvPicPr>
              <a:picLocks noChangeAspect="1"/>
            </p:cNvPicPr>
            <p:nvPr/>
          </p:nvPicPr>
          <p:blipFill>
            <a:blip r:embed="rId13"/>
            <a:stretch>
              <a:fillRect/>
            </a:stretch>
          </p:blipFill>
          <p:spPr>
            <a:xfrm>
              <a:off x="9946303" y="2768131"/>
              <a:ext cx="584010" cy="487200"/>
            </a:xfrm>
            <a:prstGeom prst="rect">
              <a:avLst/>
            </a:prstGeom>
          </p:spPr>
        </p:pic>
        <p:sp>
          <p:nvSpPr>
            <p:cNvPr id="29" name="TextBox 28"/>
            <p:cNvSpPr txBox="1"/>
            <p:nvPr/>
          </p:nvSpPr>
          <p:spPr>
            <a:xfrm>
              <a:off x="8822635" y="3228268"/>
              <a:ext cx="2831353" cy="1046440"/>
            </a:xfrm>
            <a:prstGeom prst="rect">
              <a:avLst/>
            </a:prstGeom>
            <a:noFill/>
          </p:spPr>
          <p:txBody>
            <a:bodyPr wrap="none" lIns="0" tIns="0" rIns="0" bIns="0" rtlCol="0">
              <a:spAutoFit/>
            </a:bodyPr>
            <a:lstStyle/>
            <a:p>
              <a:pPr algn="ctr"/>
              <a:r>
                <a:rPr lang="en-US" sz="2000" spc="-70" dirty="0" err="1" smtClean="0">
                  <a:gradFill>
                    <a:gsLst>
                      <a:gs pos="2917">
                        <a:schemeClr val="bg2"/>
                      </a:gs>
                      <a:gs pos="95000">
                        <a:schemeClr val="bg2"/>
                      </a:gs>
                    </a:gsLst>
                    <a:lin ang="5400000" scaled="0"/>
                  </a:gradFill>
                </a:rPr>
                <a:t>SubSPWeb+App</a:t>
              </a:r>
              <a:r>
                <a:rPr lang="en-US" sz="2000" spc="-70" dirty="0" smtClean="0">
                  <a:gradFill>
                    <a:gsLst>
                      <a:gs pos="2917">
                        <a:schemeClr val="bg2"/>
                      </a:gs>
                      <a:gs pos="95000">
                        <a:schemeClr val="bg2"/>
                      </a:gs>
                    </a:gsLst>
                    <a:lin ang="5400000" scaled="0"/>
                  </a:gradFill>
                </a:rPr>
                <a:t> Web</a:t>
              </a:r>
            </a:p>
            <a:p>
              <a:r>
                <a:rPr lang="en-US" sz="1600" b="1" spc="-70" dirty="0">
                  <a:gradFill>
                    <a:gsLst>
                      <a:gs pos="2917">
                        <a:schemeClr val="bg2"/>
                      </a:gs>
                      <a:gs pos="95000">
                        <a:schemeClr val="bg2"/>
                      </a:gs>
                    </a:gsLst>
                    <a:lin ang="5400000" scaled="0"/>
                  </a:gradFill>
                </a:rPr>
                <a:t>-</a:t>
              </a:r>
              <a:r>
                <a:rPr lang="en-US" sz="1600" b="1" spc="-70" dirty="0" err="1" smtClean="0">
                  <a:gradFill>
                    <a:gsLst>
                      <a:gs pos="2917">
                        <a:schemeClr val="bg2"/>
                      </a:gs>
                      <a:gs pos="95000">
                        <a:schemeClr val="bg2"/>
                      </a:gs>
                    </a:gsLst>
                    <a:lin ang="5400000" scaled="0"/>
                  </a:gradFill>
                </a:rPr>
                <a:t>SubWeb</a:t>
              </a:r>
              <a:r>
                <a:rPr lang="en-US" sz="1600" b="1" spc="-70" dirty="0" smtClean="0">
                  <a:gradFill>
                    <a:gsLst>
                      <a:gs pos="2917">
                        <a:schemeClr val="bg2"/>
                      </a:gs>
                      <a:gs pos="95000">
                        <a:schemeClr val="bg2"/>
                      </a:gs>
                    </a:gsLst>
                    <a:lin ang="5400000" scaled="0"/>
                  </a:gradFill>
                </a:rPr>
                <a:t> under </a:t>
              </a:r>
              <a:r>
                <a:rPr lang="en-US" sz="1600" b="1" spc="-70" dirty="0" err="1" smtClean="0">
                  <a:gradFill>
                    <a:gsLst>
                      <a:gs pos="2917">
                        <a:schemeClr val="bg2"/>
                      </a:gs>
                      <a:gs pos="95000">
                        <a:schemeClr val="bg2"/>
                      </a:gs>
                    </a:gsLst>
                    <a:lin ang="5400000" scaled="0"/>
                  </a:gradFill>
                </a:rPr>
                <a:t>HostWeb</a:t>
              </a:r>
              <a:endParaRPr lang="en-US" sz="1600" b="1" spc="-70" dirty="0">
                <a:gradFill>
                  <a:gsLst>
                    <a:gs pos="2917">
                      <a:schemeClr val="bg2"/>
                    </a:gs>
                    <a:gs pos="95000">
                      <a:schemeClr val="bg2"/>
                    </a:gs>
                  </a:gsLst>
                  <a:lin ang="5400000" scaled="0"/>
                </a:gradFill>
              </a:endParaRPr>
            </a:p>
            <a:p>
              <a:r>
                <a:rPr lang="en-US" sz="1600" b="1" spc="-70" dirty="0" smtClean="0">
                  <a:gradFill>
                    <a:gsLst>
                      <a:gs pos="2917">
                        <a:schemeClr val="bg2"/>
                      </a:gs>
                      <a:gs pos="95000">
                        <a:schemeClr val="bg2"/>
                      </a:gs>
                    </a:gsLst>
                    <a:lin ang="5400000" scaled="0"/>
                  </a:gradFill>
                </a:rPr>
                <a:t>-Separate Domain</a:t>
              </a:r>
            </a:p>
            <a:p>
              <a:r>
                <a:rPr lang="en-US" sz="1600" b="1" spc="-70" dirty="0" smtClean="0">
                  <a:gradFill>
                    <a:gsLst>
                      <a:gs pos="2917">
                        <a:schemeClr val="bg2"/>
                      </a:gs>
                      <a:gs pos="95000">
                        <a:schemeClr val="bg2"/>
                      </a:gs>
                    </a:gsLst>
                    <a:lin ang="5400000" scaled="0"/>
                  </a:gradFill>
                </a:rPr>
                <a:t>-Created during App Installation</a:t>
              </a:r>
            </a:p>
          </p:txBody>
        </p:sp>
      </p:grpSp>
      <p:cxnSp>
        <p:nvCxnSpPr>
          <p:cNvPr id="30" name="Straight Arrow Connector 29"/>
          <p:cNvCxnSpPr/>
          <p:nvPr/>
        </p:nvCxnSpPr>
        <p:spPr>
          <a:xfrm flipV="1">
            <a:off x="3194441" y="2795037"/>
            <a:ext cx="1843415" cy="590230"/>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3179595" y="3427288"/>
            <a:ext cx="3119049" cy="336084"/>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7117189" y="3712773"/>
            <a:ext cx="2245886" cy="0"/>
          </a:xfrm>
          <a:prstGeom prst="straightConnector1">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33" name="Elbow Connector 32"/>
          <p:cNvCxnSpPr>
            <a:endCxn id="28" idx="0"/>
          </p:cNvCxnSpPr>
          <p:nvPr/>
        </p:nvCxnSpPr>
        <p:spPr>
          <a:xfrm>
            <a:off x="5985371" y="2795036"/>
            <a:ext cx="757262" cy="725067"/>
          </a:xfrm>
          <a:prstGeom prst="bentConnector2">
            <a:avLst/>
          </a:prstGeom>
          <a:ln w="44450">
            <a:solidFill>
              <a:schemeClr val="tx1">
                <a:alpha val="60000"/>
              </a:schemeClr>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519112" y="5594555"/>
            <a:ext cx="2917861" cy="1107996"/>
          </a:xfrm>
          <a:prstGeom prst="rect">
            <a:avLst/>
          </a:prstGeom>
          <a:noFill/>
        </p:spPr>
        <p:txBody>
          <a:bodyPr wrap="square" lIns="0" tIns="0" rIns="0" bIns="0" rtlCol="0">
            <a:spAutoFit/>
          </a:bodyPr>
          <a:lstStyle/>
          <a:p>
            <a:r>
              <a:rPr lang="en-US" sz="2400" spc="-70" dirty="0" smtClean="0">
                <a:gradFill>
                  <a:gsLst>
                    <a:gs pos="2917">
                      <a:schemeClr val="bg2"/>
                    </a:gs>
                    <a:gs pos="95000">
                      <a:schemeClr val="bg2"/>
                    </a:gs>
                  </a:gsLst>
                  <a:lin ang="5400000" scaled="0"/>
                </a:gradFill>
              </a:rPr>
              <a:t>ACS </a:t>
            </a:r>
            <a:r>
              <a:rPr lang="en-US" sz="1400" spc="-70" dirty="0" smtClean="0">
                <a:gradFill>
                  <a:gsLst>
                    <a:gs pos="2917">
                      <a:schemeClr val="bg2"/>
                    </a:gs>
                    <a:gs pos="95000">
                      <a:schemeClr val="bg2"/>
                    </a:gs>
                  </a:gsLst>
                  <a:lin ang="5400000" scaled="0"/>
                </a:gradFill>
              </a:rPr>
              <a:t>(Access Control Service)</a:t>
            </a:r>
            <a:r>
              <a:rPr lang="en-US" sz="2400" spc="-70" dirty="0" smtClean="0">
                <a:gradFill>
                  <a:gsLst>
                    <a:gs pos="2917">
                      <a:schemeClr val="bg2"/>
                    </a:gs>
                    <a:gs pos="95000">
                      <a:schemeClr val="bg2"/>
                    </a:gs>
                  </a:gsLst>
                  <a:lin ang="5400000" scaled="0"/>
                </a:gradFill>
              </a:rPr>
              <a:t>:</a:t>
            </a:r>
          </a:p>
          <a:p>
            <a:r>
              <a:rPr lang="en-US" sz="2400" spc="-70" dirty="0">
                <a:gradFill>
                  <a:gsLst>
                    <a:gs pos="2917">
                      <a:schemeClr val="bg2"/>
                    </a:gs>
                    <a:gs pos="95000">
                      <a:schemeClr val="bg2"/>
                    </a:gs>
                  </a:gsLst>
                  <a:lin ang="5400000" scaled="0"/>
                </a:gradFill>
              </a:rPr>
              <a:t> </a:t>
            </a:r>
            <a:r>
              <a:rPr lang="en-US" sz="2400" spc="-70" dirty="0" smtClean="0">
                <a:gradFill>
                  <a:gsLst>
                    <a:gs pos="2917">
                      <a:schemeClr val="bg2"/>
                    </a:gs>
                    <a:gs pos="95000">
                      <a:schemeClr val="bg2"/>
                    </a:gs>
                  </a:gsLst>
                  <a:lin ang="5400000" scaled="0"/>
                </a:gradFill>
              </a:rPr>
              <a:t> - </a:t>
            </a:r>
            <a:r>
              <a:rPr lang="en-US" sz="2400" spc="-70" dirty="0" err="1" smtClean="0">
                <a:gradFill>
                  <a:gsLst>
                    <a:gs pos="2917">
                      <a:schemeClr val="bg2"/>
                    </a:gs>
                    <a:gs pos="95000">
                      <a:schemeClr val="bg2"/>
                    </a:gs>
                  </a:gsLst>
                  <a:lin ang="5400000" scaled="0"/>
                </a:gradFill>
              </a:rPr>
              <a:t>OnPrem</a:t>
            </a:r>
            <a:r>
              <a:rPr lang="en-US" sz="2400" spc="-70" dirty="0" smtClean="0">
                <a:gradFill>
                  <a:gsLst>
                    <a:gs pos="2917">
                      <a:schemeClr val="bg2"/>
                    </a:gs>
                    <a:gs pos="95000">
                      <a:schemeClr val="bg2"/>
                    </a:gs>
                  </a:gsLst>
                  <a:lin ang="5400000" scaled="0"/>
                </a:gradFill>
              </a:rPr>
              <a:t>: SharePoint</a:t>
            </a:r>
          </a:p>
          <a:p>
            <a:r>
              <a:rPr lang="en-US" sz="2400" spc="-70" dirty="0">
                <a:gradFill>
                  <a:gsLst>
                    <a:gs pos="2917">
                      <a:schemeClr val="bg2"/>
                    </a:gs>
                    <a:gs pos="95000">
                      <a:schemeClr val="bg2"/>
                    </a:gs>
                  </a:gsLst>
                  <a:lin ang="5400000" scaled="0"/>
                </a:gradFill>
              </a:rPr>
              <a:t> </a:t>
            </a:r>
            <a:r>
              <a:rPr lang="en-US" sz="2400" spc="-70" dirty="0" smtClean="0">
                <a:gradFill>
                  <a:gsLst>
                    <a:gs pos="2917">
                      <a:schemeClr val="bg2"/>
                    </a:gs>
                    <a:gs pos="95000">
                      <a:schemeClr val="bg2"/>
                    </a:gs>
                  </a:gsLst>
                  <a:lin ang="5400000" scaled="0"/>
                </a:gradFill>
              </a:rPr>
              <a:t> - 365: AACS</a:t>
            </a:r>
          </a:p>
        </p:txBody>
      </p:sp>
      <p:cxnSp>
        <p:nvCxnSpPr>
          <p:cNvPr id="34" name="Straight Arrow Connector 33"/>
          <p:cNvCxnSpPr/>
          <p:nvPr/>
        </p:nvCxnSpPr>
        <p:spPr>
          <a:xfrm flipV="1">
            <a:off x="8158313" y="3865173"/>
            <a:ext cx="1357162" cy="142130"/>
          </a:xfrm>
          <a:prstGeom prst="straightConnector1">
            <a:avLst/>
          </a:prstGeom>
          <a:ln w="44450">
            <a:solidFill>
              <a:schemeClr val="tx1">
                <a:alpha val="60000"/>
              </a:schemeClr>
            </a:solidFill>
            <a:prstDash val="sysDash"/>
            <a:headEnd type="stealth" w="lg" len="lg"/>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3543670"/>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Chrome Control (Programmatically)</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50</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1282389"/>
            <a:ext cx="5770970" cy="4813834"/>
          </a:xfrm>
          <a:prstGeom prst="rect">
            <a:avLst/>
          </a:prstGeom>
        </p:spPr>
      </p:pic>
    </p:spTree>
    <p:extLst>
      <p:ext uri="{BB962C8B-B14F-4D97-AF65-F5344CB8AC3E}">
        <p14:creationId xmlns:p14="http://schemas.microsoft.com/office/powerpoint/2010/main" val="633123410"/>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Remote Event Receivers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446690040"/>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12147"/>
            <a:ext cx="11149013" cy="5187410"/>
          </a:xfrm>
        </p:spPr>
        <p:txBody>
          <a:bodyPr/>
          <a:lstStyle/>
          <a:p>
            <a:r>
              <a:rPr lang="en-US" dirty="0" smtClean="0"/>
              <a:t>Event Handler code runs in remote (SharePoint) web</a:t>
            </a:r>
          </a:p>
          <a:p>
            <a:r>
              <a:rPr lang="en-US" dirty="0" smtClean="0"/>
              <a:t>Deployed as web service in remote (SharePoint) web</a:t>
            </a:r>
          </a:p>
          <a:p>
            <a:r>
              <a:rPr lang="en-US" dirty="0" smtClean="0"/>
              <a:t>Two-way events</a:t>
            </a:r>
          </a:p>
          <a:p>
            <a:pPr lvl="1"/>
            <a:r>
              <a:rPr lang="en-US" dirty="0" smtClean="0"/>
              <a:t>“Before” events (</a:t>
            </a:r>
            <a:r>
              <a:rPr lang="en-US" dirty="0" err="1" smtClean="0"/>
              <a:t>a.k.a</a:t>
            </a:r>
            <a:r>
              <a:rPr lang="en-US" dirty="0" smtClean="0"/>
              <a:t>, “ING” events)</a:t>
            </a:r>
          </a:p>
          <a:p>
            <a:pPr lvl="1"/>
            <a:r>
              <a:rPr lang="en-US" dirty="0" smtClean="0"/>
              <a:t>Synchronous call</a:t>
            </a:r>
          </a:p>
          <a:p>
            <a:pPr lvl="1"/>
            <a:r>
              <a:rPr lang="en-US" dirty="0" smtClean="0"/>
              <a:t>Supports a return value</a:t>
            </a:r>
          </a:p>
          <a:p>
            <a:r>
              <a:rPr lang="en-US" dirty="0" smtClean="0"/>
              <a:t>One-way events</a:t>
            </a:r>
          </a:p>
          <a:p>
            <a:pPr lvl="1"/>
            <a:r>
              <a:rPr lang="en-US" dirty="0" smtClean="0"/>
              <a:t>“After” events (</a:t>
            </a:r>
            <a:r>
              <a:rPr lang="en-US" dirty="0" err="1" smtClean="0"/>
              <a:t>a.k.a</a:t>
            </a:r>
            <a:r>
              <a:rPr lang="en-US" dirty="0" smtClean="0"/>
              <a:t>, “ED” events)</a:t>
            </a:r>
          </a:p>
          <a:p>
            <a:pPr lvl="1"/>
            <a:r>
              <a:rPr lang="en-US" dirty="0" smtClean="0"/>
              <a:t>Asynchronous call</a:t>
            </a:r>
          </a:p>
          <a:p>
            <a:pPr lvl="1"/>
            <a:r>
              <a:rPr lang="en-US" dirty="0" smtClean="0"/>
              <a:t>No return value</a:t>
            </a:r>
            <a:endParaRPr lang="en-US" dirty="0"/>
          </a:p>
        </p:txBody>
      </p:sp>
      <p:sp>
        <p:nvSpPr>
          <p:cNvPr id="3" name="Title 2"/>
          <p:cNvSpPr>
            <a:spLocks noGrp="1"/>
          </p:cNvSpPr>
          <p:nvPr>
            <p:ph type="title"/>
          </p:nvPr>
        </p:nvSpPr>
        <p:spPr/>
        <p:txBody>
          <a:bodyPr/>
          <a:lstStyle/>
          <a:p>
            <a:r>
              <a:rPr lang="en-US" dirty="0" smtClean="0"/>
              <a:t>Remote Event Handlers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52</a:t>
            </a:fld>
            <a:endParaRPr lang="en-US" dirty="0"/>
          </a:p>
        </p:txBody>
      </p:sp>
    </p:spTree>
    <p:extLst>
      <p:ext uri="{BB962C8B-B14F-4D97-AF65-F5344CB8AC3E}">
        <p14:creationId xmlns:p14="http://schemas.microsoft.com/office/powerpoint/2010/main" val="678113980"/>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Supported Events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53</a:t>
            </a:fld>
            <a:endParaRPr lang="en-US" dirty="0"/>
          </a:p>
        </p:txBody>
      </p:sp>
      <p:graphicFrame>
        <p:nvGraphicFramePr>
          <p:cNvPr id="4" name="Table 3"/>
          <p:cNvGraphicFramePr>
            <a:graphicFrameLocks noGrp="1"/>
          </p:cNvGraphicFramePr>
          <p:nvPr>
            <p:extLst/>
          </p:nvPr>
        </p:nvGraphicFramePr>
        <p:xfrm>
          <a:off x="1860317" y="1205794"/>
          <a:ext cx="7622351" cy="5090160"/>
        </p:xfrm>
        <a:graphic>
          <a:graphicData uri="http://schemas.openxmlformats.org/drawingml/2006/table">
            <a:tbl>
              <a:tblPr firstRow="1" bandRow="1">
                <a:tableStyleId>{5C22544A-7EE6-4342-B048-85BDC9FD1C3A}</a:tableStyleId>
              </a:tblPr>
              <a:tblGrid>
                <a:gridCol w="2484456"/>
                <a:gridCol w="1043297"/>
                <a:gridCol w="932793"/>
                <a:gridCol w="1049678"/>
                <a:gridCol w="971949"/>
                <a:gridCol w="1140178"/>
              </a:tblGrid>
              <a:tr h="370840">
                <a:tc>
                  <a:txBody>
                    <a:bodyPr/>
                    <a:lstStyle/>
                    <a:p>
                      <a:endParaRPr lang="en-US" dirty="0"/>
                    </a:p>
                  </a:txBody>
                  <a:tcPr/>
                </a:tc>
                <a:tc>
                  <a:txBody>
                    <a:bodyPr/>
                    <a:lstStyle/>
                    <a:p>
                      <a:r>
                        <a:rPr lang="en-US" dirty="0" smtClean="0"/>
                        <a:t>Site</a:t>
                      </a:r>
                      <a:endParaRPr lang="en-US" dirty="0"/>
                    </a:p>
                  </a:txBody>
                  <a:tcPr/>
                </a:tc>
                <a:tc>
                  <a:txBody>
                    <a:bodyPr/>
                    <a:lstStyle/>
                    <a:p>
                      <a:r>
                        <a:rPr lang="en-US" dirty="0" smtClean="0"/>
                        <a:t>List</a:t>
                      </a:r>
                      <a:endParaRPr lang="en-US" dirty="0"/>
                    </a:p>
                  </a:txBody>
                  <a:tcPr/>
                </a:tc>
                <a:tc>
                  <a:txBody>
                    <a:bodyPr/>
                    <a:lstStyle/>
                    <a:p>
                      <a:r>
                        <a:rPr lang="en-US" dirty="0" smtClean="0"/>
                        <a:t>List </a:t>
                      </a:r>
                      <a:br>
                        <a:rPr lang="en-US" dirty="0" smtClean="0"/>
                      </a:br>
                      <a:r>
                        <a:rPr lang="en-US" dirty="0" smtClean="0"/>
                        <a:t>Schema</a:t>
                      </a:r>
                      <a:endParaRPr lang="en-US" dirty="0"/>
                    </a:p>
                  </a:txBody>
                  <a:tcPr/>
                </a:tc>
                <a:tc>
                  <a:txBody>
                    <a:bodyPr/>
                    <a:lstStyle/>
                    <a:p>
                      <a:r>
                        <a:rPr lang="en-US" dirty="0" smtClean="0"/>
                        <a:t>List</a:t>
                      </a:r>
                      <a:br>
                        <a:rPr lang="en-US" dirty="0" smtClean="0"/>
                      </a:br>
                      <a:r>
                        <a:rPr lang="en-US" dirty="0" smtClean="0"/>
                        <a:t>Item</a:t>
                      </a:r>
                      <a:endParaRPr lang="en-US" dirty="0"/>
                    </a:p>
                  </a:txBody>
                  <a:tcPr/>
                </a:tc>
                <a:tc>
                  <a:txBody>
                    <a:bodyPr/>
                    <a:lstStyle/>
                    <a:p>
                      <a:r>
                        <a:rPr lang="en-US" dirty="0" smtClean="0"/>
                        <a:t>App</a:t>
                      </a:r>
                      <a:endParaRPr lang="en-US" dirty="0"/>
                    </a:p>
                  </a:txBody>
                  <a:tcPr/>
                </a:tc>
              </a:tr>
              <a:tr h="370840">
                <a:tc>
                  <a:txBody>
                    <a:bodyPr/>
                    <a:lstStyle/>
                    <a:p>
                      <a:r>
                        <a:rPr lang="en-US" dirty="0" smtClean="0"/>
                        <a:t>Create</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Update</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Delete</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Move</a:t>
                      </a:r>
                      <a:endParaRPr lang="en-US" dirty="0"/>
                    </a:p>
                  </a:txBody>
                  <a:tcPr/>
                </a:tc>
                <a:tc>
                  <a:txBody>
                    <a:bodyPr/>
                    <a:lstStyle/>
                    <a:p>
                      <a:r>
                        <a:rPr lang="en-US" dirty="0" smtClean="0"/>
                        <a:t>X</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Check-In</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Uncheck-In</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Check-out</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Attachments</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File Move/Convert</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c>
                  <a:txBody>
                    <a:bodyPr/>
                    <a:lstStyle/>
                    <a:p>
                      <a:endParaRPr lang="en-US" dirty="0"/>
                    </a:p>
                  </a:txBody>
                  <a:tcPr/>
                </a:tc>
              </a:tr>
              <a:tr h="370840">
                <a:tc>
                  <a:txBody>
                    <a:bodyPr/>
                    <a:lstStyle/>
                    <a:p>
                      <a:r>
                        <a:rPr lang="en-US" dirty="0" smtClean="0"/>
                        <a:t>Install</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r>
              <a:tr h="370840">
                <a:tc>
                  <a:txBody>
                    <a:bodyPr/>
                    <a:lstStyle/>
                    <a:p>
                      <a:r>
                        <a:rPr lang="en-US" dirty="0" smtClean="0"/>
                        <a:t>Uninstall</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r>
              <a:tr h="370840">
                <a:tc>
                  <a:txBody>
                    <a:bodyPr/>
                    <a:lstStyle/>
                    <a:p>
                      <a:r>
                        <a:rPr lang="en-US" dirty="0" smtClean="0"/>
                        <a:t>Update</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X</a:t>
                      </a:r>
                      <a:endParaRPr lang="en-US" dirty="0"/>
                    </a:p>
                  </a:txBody>
                  <a:tcPr/>
                </a:tc>
              </a:tr>
            </a:tbl>
          </a:graphicData>
        </a:graphic>
      </p:graphicFrame>
    </p:spTree>
    <p:extLst>
      <p:ext uri="{BB962C8B-B14F-4D97-AF65-F5344CB8AC3E}">
        <p14:creationId xmlns:p14="http://schemas.microsoft.com/office/powerpoint/2010/main" val="1251330201"/>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Remote Event Receiver</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54</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86" y="1331871"/>
            <a:ext cx="3682525" cy="254499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4247773"/>
            <a:ext cx="3125736" cy="1780872"/>
          </a:xfrm>
          <a:prstGeom prst="rect">
            <a:avLst/>
          </a:prstGeom>
        </p:spPr>
      </p:pic>
      <p:sp>
        <p:nvSpPr>
          <p:cNvPr id="6" name="TextBox 5"/>
          <p:cNvSpPr txBox="1"/>
          <p:nvPr/>
        </p:nvSpPr>
        <p:spPr>
          <a:xfrm>
            <a:off x="6366933" y="1964267"/>
            <a:ext cx="3365473" cy="1107996"/>
          </a:xfrm>
          <a:prstGeom prst="rect">
            <a:avLst/>
          </a:prstGeom>
          <a:noFill/>
        </p:spPr>
        <p:txBody>
          <a:bodyPr wrap="none" lIns="0" tIns="0" rIns="0" bIns="0" rtlCol="0">
            <a:spAutoFit/>
          </a:bodyPr>
          <a:lstStyle/>
          <a:p>
            <a:r>
              <a:rPr lang="en-US" sz="2400" spc="-70" dirty="0" smtClean="0">
                <a:gradFill>
                  <a:gsLst>
                    <a:gs pos="2917">
                      <a:schemeClr val="bg2"/>
                    </a:gs>
                    <a:gs pos="95000">
                      <a:schemeClr val="bg2"/>
                    </a:gs>
                  </a:gsLst>
                  <a:lin ang="5400000" scaled="0"/>
                </a:gradFill>
              </a:rPr>
              <a:t>Use the “Add New” dialog </a:t>
            </a:r>
          </a:p>
          <a:p>
            <a:r>
              <a:rPr lang="en-US" sz="2400" spc="-70" dirty="0" smtClean="0">
                <a:gradFill>
                  <a:gsLst>
                    <a:gs pos="2917">
                      <a:schemeClr val="bg2"/>
                    </a:gs>
                    <a:gs pos="95000">
                      <a:schemeClr val="bg2"/>
                    </a:gs>
                  </a:gsLst>
                  <a:lin ang="5400000" scaled="0"/>
                </a:gradFill>
              </a:rPr>
              <a:t>For Site, List, Item, and </a:t>
            </a:r>
          </a:p>
          <a:p>
            <a:r>
              <a:rPr lang="en-US" sz="2400" spc="-70" dirty="0" smtClean="0">
                <a:gradFill>
                  <a:gsLst>
                    <a:gs pos="2917">
                      <a:schemeClr val="bg2"/>
                    </a:gs>
                    <a:gs pos="95000">
                      <a:schemeClr val="bg2"/>
                    </a:gs>
                  </a:gsLst>
                  <a:lin ang="5400000" scaled="0"/>
                </a:gradFill>
              </a:rPr>
              <a:t>Schema events</a:t>
            </a:r>
          </a:p>
        </p:txBody>
      </p:sp>
      <p:sp>
        <p:nvSpPr>
          <p:cNvPr id="7" name="TextBox 6"/>
          <p:cNvSpPr txBox="1"/>
          <p:nvPr/>
        </p:nvSpPr>
        <p:spPr>
          <a:xfrm>
            <a:off x="6366933" y="4549422"/>
            <a:ext cx="3420488" cy="738664"/>
          </a:xfrm>
          <a:prstGeom prst="rect">
            <a:avLst/>
          </a:prstGeom>
          <a:noFill/>
        </p:spPr>
        <p:txBody>
          <a:bodyPr wrap="none" lIns="0" tIns="0" rIns="0" bIns="0" rtlCol="0">
            <a:spAutoFit/>
          </a:bodyPr>
          <a:lstStyle/>
          <a:p>
            <a:r>
              <a:rPr lang="en-US" sz="2400" spc="-70" dirty="0" smtClean="0">
                <a:gradFill>
                  <a:gsLst>
                    <a:gs pos="2917">
                      <a:schemeClr val="bg2"/>
                    </a:gs>
                    <a:gs pos="95000">
                      <a:schemeClr val="bg2"/>
                    </a:gs>
                  </a:gsLst>
                  <a:lin ang="5400000" scaled="0"/>
                </a:gradFill>
              </a:rPr>
              <a:t>Use the “Properties” dialog</a:t>
            </a:r>
          </a:p>
          <a:p>
            <a:r>
              <a:rPr lang="en-US" sz="2400" spc="-70" dirty="0">
                <a:gradFill>
                  <a:gsLst>
                    <a:gs pos="2917">
                      <a:schemeClr val="bg2"/>
                    </a:gs>
                    <a:gs pos="95000">
                      <a:schemeClr val="bg2"/>
                    </a:gs>
                  </a:gsLst>
                  <a:lin ang="5400000" scaled="0"/>
                </a:gradFill>
              </a:rPr>
              <a:t>f</a:t>
            </a:r>
            <a:r>
              <a:rPr lang="en-US" sz="2400" spc="-70" dirty="0" smtClean="0">
                <a:gradFill>
                  <a:gsLst>
                    <a:gs pos="2917">
                      <a:schemeClr val="bg2"/>
                    </a:gs>
                    <a:gs pos="95000">
                      <a:schemeClr val="bg2"/>
                    </a:gs>
                  </a:gsLst>
                  <a:lin ang="5400000" scaled="0"/>
                </a:gradFill>
              </a:rPr>
              <a:t>or App events</a:t>
            </a:r>
          </a:p>
        </p:txBody>
      </p:sp>
    </p:spTree>
    <p:extLst>
      <p:ext uri="{BB962C8B-B14F-4D97-AF65-F5344CB8AC3E}">
        <p14:creationId xmlns:p14="http://schemas.microsoft.com/office/powerpoint/2010/main" val="256049677"/>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674512"/>
          </a:xfrm>
        </p:spPr>
        <p:txBody>
          <a:bodyPr/>
          <a:lstStyle/>
          <a:p>
            <a:r>
              <a:rPr lang="en-US" dirty="0" smtClean="0"/>
              <a:t>Must be implemented by the remote (SharePoint) web service</a:t>
            </a:r>
          </a:p>
        </p:txBody>
      </p:sp>
      <p:sp>
        <p:nvSpPr>
          <p:cNvPr id="3" name="Title 2"/>
          <p:cNvSpPr>
            <a:spLocks noGrp="1"/>
          </p:cNvSpPr>
          <p:nvPr>
            <p:ph type="title"/>
          </p:nvPr>
        </p:nvSpPr>
        <p:spPr/>
        <p:txBody>
          <a:bodyPr/>
          <a:lstStyle/>
          <a:p>
            <a:r>
              <a:rPr lang="en-US" dirty="0" err="1" smtClean="0"/>
              <a:t>IRemoteEventService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55</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2206" y="2207972"/>
            <a:ext cx="7148838" cy="4191585"/>
          </a:xfrm>
          <a:prstGeom prst="rect">
            <a:avLst/>
          </a:prstGeom>
        </p:spPr>
      </p:pic>
    </p:spTree>
    <p:extLst>
      <p:ext uri="{BB962C8B-B14F-4D97-AF65-F5344CB8AC3E}">
        <p14:creationId xmlns:p14="http://schemas.microsoft.com/office/powerpoint/2010/main" val="3622394366"/>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309534"/>
          </a:xfrm>
        </p:spPr>
        <p:txBody>
          <a:bodyPr/>
          <a:lstStyle/>
          <a:p>
            <a:r>
              <a:rPr lang="en-US" dirty="0" smtClean="0"/>
              <a:t>Passed to web service in response to event</a:t>
            </a:r>
          </a:p>
          <a:p>
            <a:r>
              <a:rPr lang="en-US" dirty="0" smtClean="0"/>
              <a:t>Provides contextual information</a:t>
            </a:r>
          </a:p>
          <a:p>
            <a:r>
              <a:rPr lang="en-US" dirty="0" smtClean="0"/>
              <a:t>Supports reading and updating user inputs</a:t>
            </a:r>
          </a:p>
          <a:p>
            <a:r>
              <a:rPr lang="en-US" dirty="0" smtClean="0"/>
              <a:t>Allows for data validation</a:t>
            </a:r>
            <a:endParaRPr lang="en-US" dirty="0"/>
          </a:p>
        </p:txBody>
      </p:sp>
      <p:sp>
        <p:nvSpPr>
          <p:cNvPr id="3" name="Title 2"/>
          <p:cNvSpPr>
            <a:spLocks noGrp="1"/>
          </p:cNvSpPr>
          <p:nvPr>
            <p:ph type="title"/>
          </p:nvPr>
        </p:nvSpPr>
        <p:spPr/>
        <p:txBody>
          <a:bodyPr/>
          <a:lstStyle/>
          <a:p>
            <a:r>
              <a:rPr lang="en-US" dirty="0" err="1" smtClean="0"/>
              <a:t>SPRemoteEventProperties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56</a:t>
            </a:fld>
            <a:endParaRPr lang="en-US" dirty="0"/>
          </a:p>
        </p:txBody>
      </p:sp>
    </p:spTree>
    <p:extLst>
      <p:ext uri="{BB962C8B-B14F-4D97-AF65-F5344CB8AC3E}">
        <p14:creationId xmlns:p14="http://schemas.microsoft.com/office/powerpoint/2010/main" val="4003271809"/>
      </p:ext>
    </p:extLst>
  </p:cSld>
  <p:clrMapOvr>
    <a:masterClrMapping/>
  </p:clrMapOvr>
  <p:transition>
    <p:fad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354690"/>
          </a:xfrm>
        </p:spPr>
        <p:txBody>
          <a:bodyPr/>
          <a:lstStyle/>
          <a:p>
            <a:r>
              <a:rPr lang="en-US" dirty="0" smtClean="0"/>
              <a:t>Returns by two-way events</a:t>
            </a:r>
          </a:p>
          <a:p>
            <a:r>
              <a:rPr lang="en-US" dirty="0" smtClean="0"/>
              <a:t>Allows events to be cancelled</a:t>
            </a:r>
          </a:p>
          <a:p>
            <a:r>
              <a:rPr lang="en-US" dirty="0" smtClean="0"/>
              <a:t>Allows status to be returned</a:t>
            </a:r>
            <a:endParaRPr lang="en-US" dirty="0"/>
          </a:p>
        </p:txBody>
      </p:sp>
      <p:sp>
        <p:nvSpPr>
          <p:cNvPr id="3" name="Title 2"/>
          <p:cNvSpPr>
            <a:spLocks noGrp="1"/>
          </p:cNvSpPr>
          <p:nvPr>
            <p:ph type="title"/>
          </p:nvPr>
        </p:nvSpPr>
        <p:spPr/>
        <p:txBody>
          <a:bodyPr/>
          <a:lstStyle/>
          <a:p>
            <a:r>
              <a:rPr lang="en-US" dirty="0" err="1" smtClean="0"/>
              <a:t>SPRemoteEventResult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57</a:t>
            </a:fld>
            <a:endParaRPr lang="en-US" dirty="0"/>
          </a:p>
        </p:txBody>
      </p:sp>
    </p:spTree>
    <p:extLst>
      <p:ext uri="{BB962C8B-B14F-4D97-AF65-F5344CB8AC3E}">
        <p14:creationId xmlns:p14="http://schemas.microsoft.com/office/powerpoint/2010/main" val="1805171887"/>
      </p:ext>
    </p:extLst>
  </p:cSld>
  <p:clrMapOvr>
    <a:masterClrMapping/>
  </p:clrMapOvr>
  <p:transition>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Registering Events Receivers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58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86" y="1561856"/>
            <a:ext cx="4861981" cy="1828958"/>
          </a:xfrm>
          <a:prstGeom prst="rect">
            <a:avLst/>
          </a:prstGeom>
          <a:ln>
            <a:solidFill>
              <a:schemeClr val="tx1"/>
            </a:solidFill>
          </a:ln>
        </p:spPr>
      </p:pic>
      <p:sp>
        <p:nvSpPr>
          <p:cNvPr id="7" name="TextBox 6"/>
          <p:cNvSpPr txBox="1"/>
          <p:nvPr/>
        </p:nvSpPr>
        <p:spPr>
          <a:xfrm>
            <a:off x="6624863" y="1879071"/>
            <a:ext cx="2867378" cy="1107996"/>
          </a:xfrm>
          <a:prstGeom prst="rect">
            <a:avLst/>
          </a:prstGeom>
          <a:noFill/>
        </p:spPr>
        <p:txBody>
          <a:bodyPr wrap="square" lIns="0" tIns="0" rIns="0" bIns="0" rtlCol="0">
            <a:spAutoFit/>
          </a:bodyPr>
          <a:lstStyle/>
          <a:p>
            <a:r>
              <a:rPr lang="en-US" sz="2400" spc="-70" dirty="0" smtClean="0">
                <a:gradFill>
                  <a:gsLst>
                    <a:gs pos="2917">
                      <a:schemeClr val="bg2"/>
                    </a:gs>
                    <a:gs pos="95000">
                      <a:schemeClr val="bg2"/>
                    </a:gs>
                  </a:gsLst>
                  <a:lin ang="5400000" scaled="0"/>
                </a:gradFill>
              </a:rPr>
              <a:t>CAML Element for Lists, Items, Sites, Schema events</a:t>
            </a:r>
          </a:p>
        </p:txBody>
      </p:sp>
      <p:sp>
        <p:nvSpPr>
          <p:cNvPr id="8" name="TextBox 7"/>
          <p:cNvSpPr txBox="1"/>
          <p:nvPr/>
        </p:nvSpPr>
        <p:spPr>
          <a:xfrm>
            <a:off x="9337197" y="4029562"/>
            <a:ext cx="2221442" cy="738664"/>
          </a:xfrm>
          <a:prstGeom prst="rect">
            <a:avLst/>
          </a:prstGeom>
          <a:noFill/>
        </p:spPr>
        <p:txBody>
          <a:bodyPr wrap="none" lIns="0" tIns="0" rIns="0" bIns="0" rtlCol="0">
            <a:spAutoFit/>
          </a:bodyPr>
          <a:lstStyle/>
          <a:p>
            <a:r>
              <a:rPr lang="en-US" sz="2400" spc="-70" dirty="0" smtClean="0">
                <a:gradFill>
                  <a:gsLst>
                    <a:gs pos="2917">
                      <a:schemeClr val="bg2"/>
                    </a:gs>
                    <a:gs pos="95000">
                      <a:schemeClr val="bg2"/>
                    </a:gs>
                  </a:gsLst>
                  <a:lin ang="5400000" scaled="0"/>
                </a:gradFill>
              </a:rPr>
              <a:t>App Manifest for </a:t>
            </a:r>
          </a:p>
          <a:p>
            <a:r>
              <a:rPr lang="en-US" sz="2400" spc="-70" dirty="0" smtClean="0">
                <a:gradFill>
                  <a:gsLst>
                    <a:gs pos="2917">
                      <a:schemeClr val="bg2"/>
                    </a:gs>
                    <a:gs pos="95000">
                      <a:schemeClr val="bg2"/>
                    </a:gs>
                  </a:gsLst>
                  <a:lin ang="5400000" scaled="0"/>
                </a:gradFill>
              </a:rPr>
              <a:t>App events</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3754948"/>
            <a:ext cx="7948349" cy="1287892"/>
          </a:xfrm>
          <a:prstGeom prst="rect">
            <a:avLst/>
          </a:prstGeom>
          <a:ln>
            <a:solidFill>
              <a:schemeClr val="tx1"/>
            </a:solidFill>
          </a:ln>
        </p:spPr>
      </p:pic>
    </p:spTree>
    <p:extLst>
      <p:ext uri="{BB962C8B-B14F-4D97-AF65-F5344CB8AC3E}">
        <p14:creationId xmlns:p14="http://schemas.microsoft.com/office/powerpoint/2010/main" val="611046811"/>
      </p:ext>
    </p:extLst>
  </p:cSld>
  <p:clrMapOvr>
    <a:masterClrMapping/>
  </p:clrMapOvr>
  <p:transition>
    <p:fad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080912"/>
          </a:xfrm>
        </p:spPr>
        <p:txBody>
          <a:bodyPr/>
          <a:lstStyle/>
          <a:p>
            <a:r>
              <a:rPr lang="en-US" dirty="0" smtClean="0"/>
              <a:t>Remote Event </a:t>
            </a:r>
            <a:r>
              <a:rPr lang="en-US" smtClean="0"/>
              <a:t>Receivers might require </a:t>
            </a:r>
            <a:r>
              <a:rPr lang="en-US" dirty="0" smtClean="0"/>
              <a:t>Azure Service Bus to support debugging</a:t>
            </a:r>
          </a:p>
          <a:p>
            <a:pPr lvl="1"/>
            <a:r>
              <a:rPr lang="en-US" dirty="0" smtClean="0"/>
              <a:t>Create a Service Bus Namespace</a:t>
            </a:r>
          </a:p>
          <a:p>
            <a:pPr lvl="1"/>
            <a:r>
              <a:rPr lang="en-US" dirty="0" smtClean="0"/>
              <a:t>Copy the Connection String into the SharePoint Project Properties</a:t>
            </a:r>
            <a:endParaRPr lang="en-US" dirty="0"/>
          </a:p>
        </p:txBody>
      </p:sp>
      <p:sp>
        <p:nvSpPr>
          <p:cNvPr id="3" name="Title 2"/>
          <p:cNvSpPr>
            <a:spLocks noGrp="1"/>
          </p:cNvSpPr>
          <p:nvPr>
            <p:ph type="title"/>
          </p:nvPr>
        </p:nvSpPr>
        <p:spPr/>
        <p:txBody>
          <a:bodyPr/>
          <a:lstStyle/>
          <a:p>
            <a:r>
              <a:rPr lang="en-US" dirty="0" smtClean="0"/>
              <a:t>Debugging Considerations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59</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803" y="3400462"/>
            <a:ext cx="7727350" cy="178323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6869" y="5303978"/>
            <a:ext cx="6526284" cy="975297"/>
          </a:xfrm>
          <a:prstGeom prst="rect">
            <a:avLst/>
          </a:prstGeom>
        </p:spPr>
      </p:pic>
      <p:sp>
        <p:nvSpPr>
          <p:cNvPr id="8" name="Curved Left Arrow 7"/>
          <p:cNvSpPr/>
          <p:nvPr/>
        </p:nvSpPr>
        <p:spPr bwMode="auto">
          <a:xfrm>
            <a:off x="8163153" y="4064000"/>
            <a:ext cx="1014714" cy="1991448"/>
          </a:xfrm>
          <a:prstGeom prst="curved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435225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478868"/>
          </a:xfrm>
        </p:spPr>
        <p:txBody>
          <a:bodyPr/>
          <a:lstStyle/>
          <a:p>
            <a:r>
              <a:rPr lang="en-US" dirty="0" smtClean="0"/>
              <a:t>App Web is isolated in its own domain</a:t>
            </a:r>
          </a:p>
          <a:p>
            <a:pPr lvl="1"/>
            <a:r>
              <a:rPr lang="en-US" dirty="0" smtClean="0"/>
              <a:t>Enforces “Same Origin” policy for the app</a:t>
            </a:r>
          </a:p>
          <a:p>
            <a:pPr lvl="1"/>
            <a:r>
              <a:rPr lang="en-US" dirty="0" smtClean="0"/>
              <a:t>Allows for authentication and authorization when calls are made to the host web</a:t>
            </a:r>
          </a:p>
          <a:p>
            <a:r>
              <a:rPr lang="en-US" dirty="0" smtClean="0"/>
              <a:t>Each app has it’s own unique URL</a:t>
            </a:r>
          </a:p>
          <a:p>
            <a:pPr lvl="1"/>
            <a:r>
              <a:rPr lang="en-US" dirty="0" smtClean="0"/>
              <a:t>Tenancy – your organization’s tenancy</a:t>
            </a:r>
          </a:p>
          <a:p>
            <a:pPr lvl="1"/>
            <a:r>
              <a:rPr lang="en-US" dirty="0" smtClean="0"/>
              <a:t>App Unique Identifier – unique generated identifier for the app instance</a:t>
            </a:r>
          </a:p>
          <a:p>
            <a:pPr lvl="1"/>
            <a:r>
              <a:rPr lang="en-US" dirty="0" smtClean="0"/>
              <a:t>Hosting Domain – defined for each farm</a:t>
            </a:r>
          </a:p>
          <a:p>
            <a:pPr lvl="1"/>
            <a:r>
              <a:rPr lang="en-US" dirty="0" smtClean="0"/>
              <a:t>App Name – contained in the app manifest</a:t>
            </a:r>
          </a:p>
          <a:p>
            <a:pPr lvl="1"/>
            <a:endParaRPr lang="en-US" dirty="0"/>
          </a:p>
          <a:p>
            <a:pPr lvl="1"/>
            <a:r>
              <a:rPr lang="en-US" dirty="0" smtClean="0">
                <a:solidFill>
                  <a:srgbClr val="0042AC"/>
                </a:solidFill>
              </a:rPr>
              <a:t>https://[tenancy]-[appuid].[hostingdomain]/[appname]</a:t>
            </a:r>
            <a:endParaRPr lang="en-US" dirty="0">
              <a:solidFill>
                <a:srgbClr val="0042AC"/>
              </a:solidFill>
            </a:endParaRPr>
          </a:p>
        </p:txBody>
      </p:sp>
      <p:sp>
        <p:nvSpPr>
          <p:cNvPr id="3" name="Title 2"/>
          <p:cNvSpPr>
            <a:spLocks noGrp="1"/>
          </p:cNvSpPr>
          <p:nvPr>
            <p:ph type="title"/>
          </p:nvPr>
        </p:nvSpPr>
        <p:spPr/>
        <p:txBody>
          <a:bodyPr/>
          <a:lstStyle/>
          <a:p>
            <a:r>
              <a:rPr lang="en-US" dirty="0" smtClean="0"/>
              <a:t>The App Web</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6</a:t>
            </a:fld>
            <a:endParaRPr lang="en-US" dirty="0"/>
          </a:p>
        </p:txBody>
      </p:sp>
    </p:spTree>
    <p:extLst>
      <p:ext uri="{BB962C8B-B14F-4D97-AF65-F5344CB8AC3E}">
        <p14:creationId xmlns:p14="http://schemas.microsoft.com/office/powerpoint/2010/main" val="1791439337"/>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2012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3434386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2012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082261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76865"/>
            <a:ext cx="11149013" cy="2446869"/>
          </a:xfrm>
        </p:spPr>
        <p:txBody>
          <a:bodyPr/>
          <a:lstStyle/>
          <a:p>
            <a:r>
              <a:rPr lang="en-US" dirty="0" smtClean="0"/>
              <a:t>Specified in App Manifest</a:t>
            </a:r>
          </a:p>
          <a:p>
            <a:pPr lvl="1"/>
            <a:r>
              <a:rPr lang="en-US" dirty="0" smtClean="0"/>
              <a:t>~</a:t>
            </a:r>
            <a:r>
              <a:rPr lang="en-US" dirty="0" err="1" smtClean="0"/>
              <a:t>appWebUrl</a:t>
            </a:r>
            <a:r>
              <a:rPr lang="en-US" dirty="0" smtClean="0"/>
              <a:t>/Pages/Default.aspx?{</a:t>
            </a:r>
            <a:r>
              <a:rPr lang="en-US" dirty="0" err="1" smtClean="0"/>
              <a:t>StandardTokens</a:t>
            </a:r>
            <a:r>
              <a:rPr lang="en-US" dirty="0" smtClean="0"/>
              <a:t>}</a:t>
            </a:r>
          </a:p>
          <a:p>
            <a:r>
              <a:rPr lang="en-US" dirty="0" smtClean="0"/>
              <a:t>Utilizes Tokens for dynamic replacement of parameters</a:t>
            </a:r>
          </a:p>
          <a:p>
            <a:pPr lvl="1"/>
            <a:r>
              <a:rPr lang="en-US" dirty="0" smtClean="0"/>
              <a:t>~</a:t>
            </a:r>
            <a:r>
              <a:rPr lang="en-US" dirty="0" err="1" smtClean="0"/>
              <a:t>appWebUrl</a:t>
            </a:r>
            <a:r>
              <a:rPr lang="en-US" dirty="0" smtClean="0"/>
              <a:t> token representing the URL for the app web of this app instance</a:t>
            </a:r>
          </a:p>
          <a:p>
            <a:pPr lvl="1"/>
            <a:r>
              <a:rPr lang="en-US" dirty="0" smtClean="0"/>
              <a:t>{</a:t>
            </a:r>
            <a:r>
              <a:rPr lang="en-US" dirty="0" err="1" smtClean="0"/>
              <a:t>StandardTokens</a:t>
            </a:r>
            <a:r>
              <a:rPr lang="en-US" dirty="0" smtClean="0"/>
              <a:t>} passes key query string parameters to the app on launch</a:t>
            </a:r>
          </a:p>
          <a:p>
            <a:endParaRPr lang="en-US" dirty="0"/>
          </a:p>
        </p:txBody>
      </p:sp>
      <p:sp>
        <p:nvSpPr>
          <p:cNvPr id="3" name="Title 2"/>
          <p:cNvSpPr>
            <a:spLocks noGrp="1"/>
          </p:cNvSpPr>
          <p:nvPr>
            <p:ph type="title"/>
          </p:nvPr>
        </p:nvSpPr>
        <p:spPr/>
        <p:txBody>
          <a:bodyPr/>
          <a:lstStyle/>
          <a:p>
            <a:r>
              <a:rPr lang="en-US" dirty="0" smtClean="0"/>
              <a:t>App Start Page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36010653"/>
              </p:ext>
            </p:extLst>
          </p:nvPr>
        </p:nvGraphicFramePr>
        <p:xfrm>
          <a:off x="1173516" y="3899125"/>
          <a:ext cx="8125884" cy="2225040"/>
        </p:xfrm>
        <a:graphic>
          <a:graphicData uri="http://schemas.openxmlformats.org/drawingml/2006/table">
            <a:tbl>
              <a:tblPr firstRow="1" bandRow="1">
                <a:tableStyleId>{5C22544A-7EE6-4342-B048-85BDC9FD1C3A}</a:tableStyleId>
              </a:tblPr>
              <a:tblGrid>
                <a:gridCol w="2292173"/>
                <a:gridCol w="5833711"/>
              </a:tblGrid>
              <a:tr h="370840">
                <a:tc>
                  <a:txBody>
                    <a:bodyPr/>
                    <a:lstStyle/>
                    <a:p>
                      <a:r>
                        <a:rPr lang="en-US" dirty="0" smtClean="0"/>
                        <a:t>Parameter</a:t>
                      </a:r>
                      <a:endParaRPr lang="en-US" dirty="0"/>
                    </a:p>
                  </a:txBody>
                  <a:tcPr/>
                </a:tc>
                <a:tc>
                  <a:txBody>
                    <a:bodyPr/>
                    <a:lstStyle/>
                    <a:p>
                      <a:r>
                        <a:rPr lang="en-US" dirty="0" smtClean="0"/>
                        <a:t>Description</a:t>
                      </a:r>
                      <a:endParaRPr lang="en-US" dirty="0"/>
                    </a:p>
                  </a:txBody>
                  <a:tcPr/>
                </a:tc>
              </a:tr>
              <a:tr h="370840">
                <a:tc>
                  <a:txBody>
                    <a:bodyPr/>
                    <a:lstStyle/>
                    <a:p>
                      <a:r>
                        <a:rPr lang="en-US" dirty="0" err="1" smtClean="0"/>
                        <a:t>SPHostUrl</a:t>
                      </a:r>
                      <a:endParaRPr lang="en-US" dirty="0"/>
                    </a:p>
                  </a:txBody>
                  <a:tcPr/>
                </a:tc>
                <a:tc>
                  <a:txBody>
                    <a:bodyPr/>
                    <a:lstStyle/>
                    <a:p>
                      <a:r>
                        <a:rPr lang="en-US" dirty="0" smtClean="0"/>
                        <a:t>The URL of the host web</a:t>
                      </a:r>
                      <a:endParaRPr lang="en-US" dirty="0"/>
                    </a:p>
                  </a:txBody>
                  <a:tcPr/>
                </a:tc>
              </a:tr>
              <a:tr h="370840">
                <a:tc>
                  <a:txBody>
                    <a:bodyPr/>
                    <a:lstStyle/>
                    <a:p>
                      <a:r>
                        <a:rPr lang="en-US" dirty="0" err="1" smtClean="0"/>
                        <a:t>SPAppWebUrl</a:t>
                      </a:r>
                      <a:endParaRPr lang="en-US" dirty="0"/>
                    </a:p>
                  </a:txBody>
                  <a:tcPr/>
                </a:tc>
                <a:tc>
                  <a:txBody>
                    <a:bodyPr/>
                    <a:lstStyle/>
                    <a:p>
                      <a:r>
                        <a:rPr lang="en-US" dirty="0" smtClean="0"/>
                        <a:t>The URL of the app web</a:t>
                      </a:r>
                      <a:endParaRPr lang="en-US" dirty="0"/>
                    </a:p>
                  </a:txBody>
                  <a:tcPr/>
                </a:tc>
              </a:tr>
              <a:tr h="370840">
                <a:tc>
                  <a:txBody>
                    <a:bodyPr/>
                    <a:lstStyle/>
                    <a:p>
                      <a:r>
                        <a:rPr lang="en-US" dirty="0" err="1" smtClean="0"/>
                        <a:t>SPLanguage</a:t>
                      </a:r>
                      <a:endParaRPr lang="en-US" dirty="0"/>
                    </a:p>
                  </a:txBody>
                  <a:tcPr/>
                </a:tc>
                <a:tc>
                  <a:txBody>
                    <a:bodyPr/>
                    <a:lstStyle/>
                    <a:p>
                      <a:r>
                        <a:rPr lang="en-US" dirty="0" smtClean="0"/>
                        <a:t>The language/culture of the host web</a:t>
                      </a:r>
                      <a:endParaRPr lang="en-US" dirty="0"/>
                    </a:p>
                  </a:txBody>
                  <a:tcPr/>
                </a:tc>
              </a:tr>
              <a:tr h="370840">
                <a:tc>
                  <a:txBody>
                    <a:bodyPr/>
                    <a:lstStyle/>
                    <a:p>
                      <a:r>
                        <a:rPr lang="en-US" dirty="0" err="1" smtClean="0"/>
                        <a:t>SPClientTag</a:t>
                      </a:r>
                      <a:endParaRPr lang="en-US" dirty="0"/>
                    </a:p>
                  </a:txBody>
                  <a:tcPr/>
                </a:tc>
                <a:tc>
                  <a:txBody>
                    <a:bodyPr/>
                    <a:lstStyle/>
                    <a:p>
                      <a:r>
                        <a:rPr lang="en-US" dirty="0" smtClean="0">
                          <a:effectLst/>
                        </a:rPr>
                        <a:t>The client cache control number for the current website</a:t>
                      </a:r>
                      <a:endParaRPr lang="en-US" dirty="0"/>
                    </a:p>
                  </a:txBody>
                  <a:tcPr/>
                </a:tc>
              </a:tr>
              <a:tr h="370840">
                <a:tc>
                  <a:txBody>
                    <a:bodyPr/>
                    <a:lstStyle/>
                    <a:p>
                      <a:r>
                        <a:rPr lang="en-US" dirty="0" err="1" smtClean="0"/>
                        <a:t>SPProductNumber</a:t>
                      </a:r>
                      <a:endParaRPr lang="en-US" dirty="0"/>
                    </a:p>
                  </a:txBody>
                  <a:tcPr/>
                </a:tc>
                <a:tc>
                  <a:txBody>
                    <a:bodyPr/>
                    <a:lstStyle/>
                    <a:p>
                      <a:r>
                        <a:rPr lang="en-US" dirty="0" smtClean="0">
                          <a:effectLst/>
                        </a:rPr>
                        <a:t>The full build version number of the SharePoint farm</a:t>
                      </a:r>
                      <a:endParaRPr lang="en-US" dirty="0"/>
                    </a:p>
                  </a:txBody>
                  <a:tcPr/>
                </a:tc>
              </a:tr>
            </a:tbl>
          </a:graphicData>
        </a:graphic>
      </p:graphicFrame>
    </p:spTree>
    <p:extLst>
      <p:ext uri="{BB962C8B-B14F-4D97-AF65-F5344CB8AC3E}">
        <p14:creationId xmlns:p14="http://schemas.microsoft.com/office/powerpoint/2010/main" val="371255762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2187223"/>
          </a:xfrm>
        </p:spPr>
        <p:txBody>
          <a:bodyPr/>
          <a:lstStyle/>
          <a:p>
            <a:r>
              <a:rPr lang="en-US" dirty="0" smtClean="0"/>
              <a:t>Utilizes “Internal” (SharePoint) Authentication</a:t>
            </a:r>
          </a:p>
          <a:p>
            <a:r>
              <a:rPr lang="en-US" dirty="0" smtClean="0"/>
              <a:t>App permissions are the lesser of user and app permissions to the given resource</a:t>
            </a:r>
          </a:p>
        </p:txBody>
      </p:sp>
      <p:sp>
        <p:nvSpPr>
          <p:cNvPr id="3" name="Title 2"/>
          <p:cNvSpPr>
            <a:spLocks noGrp="1"/>
          </p:cNvSpPr>
          <p:nvPr>
            <p:ph type="title"/>
          </p:nvPr>
        </p:nvSpPr>
        <p:spPr/>
        <p:txBody>
          <a:bodyPr/>
          <a:lstStyle/>
          <a:p>
            <a:r>
              <a:rPr lang="en-US" dirty="0" smtClean="0"/>
              <a:t>App 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69426870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433712"/>
          </a:xfrm>
        </p:spPr>
        <p:txBody>
          <a:bodyPr/>
          <a:lstStyle/>
          <a:p>
            <a:r>
              <a:rPr lang="en-US" dirty="0" smtClean="0"/>
              <a:t>Full Page</a:t>
            </a:r>
          </a:p>
          <a:p>
            <a:pPr lvl="1"/>
            <a:r>
              <a:rPr lang="en-US" dirty="0" smtClean="0"/>
              <a:t>Required for all apps</a:t>
            </a:r>
          </a:p>
          <a:p>
            <a:pPr lvl="1"/>
            <a:r>
              <a:rPr lang="en-US" dirty="0" smtClean="0"/>
              <a:t>Experienced when an app is launched from the contents page</a:t>
            </a:r>
          </a:p>
          <a:p>
            <a:r>
              <a:rPr lang="en-US" dirty="0" smtClean="0"/>
              <a:t>App Part</a:t>
            </a:r>
          </a:p>
          <a:p>
            <a:pPr lvl="1"/>
            <a:r>
              <a:rPr lang="en-US" dirty="0" smtClean="0"/>
              <a:t>Optional</a:t>
            </a:r>
          </a:p>
          <a:p>
            <a:pPr lvl="1"/>
            <a:r>
              <a:rPr lang="en-US" dirty="0" smtClean="0"/>
              <a:t>Allows an app to be hosted in an </a:t>
            </a:r>
            <a:r>
              <a:rPr lang="en-US" dirty="0" err="1" smtClean="0"/>
              <a:t>IFrame</a:t>
            </a:r>
            <a:r>
              <a:rPr lang="en-US" dirty="0" smtClean="0"/>
              <a:t> on the host web</a:t>
            </a:r>
          </a:p>
          <a:p>
            <a:r>
              <a:rPr lang="en-US" dirty="0" smtClean="0"/>
              <a:t>UI Custom Action</a:t>
            </a:r>
          </a:p>
          <a:p>
            <a:pPr lvl="1"/>
            <a:r>
              <a:rPr lang="en-US" dirty="0" smtClean="0"/>
              <a:t>Optional</a:t>
            </a:r>
          </a:p>
          <a:p>
            <a:pPr lvl="1"/>
            <a:r>
              <a:rPr lang="en-US" dirty="0" smtClean="0"/>
              <a:t>Allows an app to be launched from the ribbon or Edit Control Block(ECB)</a:t>
            </a:r>
            <a:endParaRPr lang="en-US" dirty="0"/>
          </a:p>
        </p:txBody>
      </p:sp>
      <p:sp>
        <p:nvSpPr>
          <p:cNvPr id="3" name="Title 2"/>
          <p:cNvSpPr>
            <a:spLocks noGrp="1"/>
          </p:cNvSpPr>
          <p:nvPr>
            <p:ph type="title"/>
          </p:nvPr>
        </p:nvSpPr>
        <p:spPr/>
        <p:txBody>
          <a:bodyPr/>
          <a:lstStyle/>
          <a:p>
            <a:r>
              <a:rPr lang="en-US" dirty="0" smtClean="0"/>
              <a:t>App Shapes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3267894391"/>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schemas.microsoft.com/office/2006/documentManagement/types"/>
    <ds:schemaRef ds:uri="http://purl.org/dc/elements/1.1/"/>
    <ds:schemaRef ds:uri="http://schemas.microsoft.com/office/2006/metadata/properties"/>
    <ds:schemaRef ds:uri="5fad15d0-477e-40da-a20d-40d4ca777cbd"/>
    <ds:schemaRef ds:uri="http://www.w3.org/XML/1998/namespace"/>
    <ds:schemaRef ds:uri="http://schemas.microsoft.com/office/infopath/2007/PartnerControls"/>
    <ds:schemaRef ds:uri="http://purl.org/dc/dcmitype/"/>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5620</Words>
  <Application>Microsoft Office PowerPoint</Application>
  <PresentationFormat>Custom</PresentationFormat>
  <Paragraphs>538</Paragraphs>
  <Slides>61</Slides>
  <Notes>32</Notes>
  <HiddenSlides>1</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61</vt:i4>
      </vt:variant>
    </vt:vector>
  </HeadingPairs>
  <TitlesOfParts>
    <vt:vector size="70" baseType="lpstr">
      <vt:lpstr>Arial</vt:lpstr>
      <vt:lpstr>Calibri</vt:lpstr>
      <vt:lpstr>Consolas</vt:lpstr>
      <vt:lpstr>Segoe UI</vt:lpstr>
      <vt:lpstr>Segoe UI Light</vt:lpstr>
      <vt:lpstr>Wingdings</vt:lpstr>
      <vt:lpstr>5-30055_Office Template 2012 - 16x9 - White Background</vt:lpstr>
      <vt:lpstr>5-30055_Office Template 2012 - 16x9 - Colored Accent Slides</vt:lpstr>
      <vt:lpstr>2_TEE14 Speaker PPT Template</vt:lpstr>
      <vt:lpstr>Office 365 Development</vt:lpstr>
      <vt:lpstr>Deep Dive into SharePoint-Hosted Apps</vt:lpstr>
      <vt:lpstr>Agenda </vt:lpstr>
      <vt:lpstr>Introduction</vt:lpstr>
      <vt:lpstr>Architecture (SharePoint-Hosted Apps [OnPrem+365])</vt:lpstr>
      <vt:lpstr>The App Web</vt:lpstr>
      <vt:lpstr>App Start Page</vt:lpstr>
      <vt:lpstr>App Permissions</vt:lpstr>
      <vt:lpstr>App Shapes</vt:lpstr>
      <vt:lpstr>Creating SharePoint-Hosted Apps</vt:lpstr>
      <vt:lpstr>PowerPoint Presentation</vt:lpstr>
      <vt:lpstr>Programming in JavaScript</vt:lpstr>
      <vt:lpstr>Using the REST API</vt:lpstr>
      <vt:lpstr>Create List Items</vt:lpstr>
      <vt:lpstr>Update List Items</vt:lpstr>
      <vt:lpstr>Delete List Items</vt:lpstr>
      <vt:lpstr>Using the CSOM API</vt:lpstr>
      <vt:lpstr>Create List Items</vt:lpstr>
      <vt:lpstr>Update List Items</vt:lpstr>
      <vt:lpstr>Delete List Items</vt:lpstr>
      <vt:lpstr>Cross Domain Library</vt:lpstr>
      <vt:lpstr>Cross-Domain REST Calls</vt:lpstr>
      <vt:lpstr>Cross-Domain CSOM Calls</vt:lpstr>
      <vt:lpstr>App Parts</vt:lpstr>
      <vt:lpstr>App Parts</vt:lpstr>
      <vt:lpstr>Client Web Part</vt:lpstr>
      <vt:lpstr>Client Web Part CAML </vt:lpstr>
      <vt:lpstr>UI Custom Actions</vt:lpstr>
      <vt:lpstr>UI Custom Actions</vt:lpstr>
      <vt:lpstr>Custom Action CAML</vt:lpstr>
      <vt:lpstr>Office 365 Development</vt:lpstr>
      <vt:lpstr>Deep Dive into Provider Hosted Apps</vt:lpstr>
      <vt:lpstr>Introduction</vt:lpstr>
      <vt:lpstr>Architecture (Provider-Hosted Apps [OnPrem+365])</vt:lpstr>
      <vt:lpstr>App Permissions</vt:lpstr>
      <vt:lpstr>App-Only Permissions</vt:lpstr>
      <vt:lpstr>Creating Provider-Hosted Apps</vt:lpstr>
      <vt:lpstr>PowerPoint Presentation</vt:lpstr>
      <vt:lpstr>Programming in C#</vt:lpstr>
      <vt:lpstr>SharePointContextProvider Class</vt:lpstr>
      <vt:lpstr>Validating Context Token</vt:lpstr>
      <vt:lpstr>Managing SharePoint Context</vt:lpstr>
      <vt:lpstr>Managing Security Tokens</vt:lpstr>
      <vt:lpstr>Managed CSOM</vt:lpstr>
      <vt:lpstr>Managed REST</vt:lpstr>
      <vt:lpstr>The Chrome Control</vt:lpstr>
      <vt:lpstr>Chrome Control</vt:lpstr>
      <vt:lpstr>Loading the Chrome Control</vt:lpstr>
      <vt:lpstr>Chrome Control (Declaratively)</vt:lpstr>
      <vt:lpstr>Chrome Control (Programmatically)</vt:lpstr>
      <vt:lpstr>Remote Event Receivers</vt:lpstr>
      <vt:lpstr>Remote Event Handlers</vt:lpstr>
      <vt:lpstr>Supported Events</vt:lpstr>
      <vt:lpstr>Adding a Remote Event Receiver</vt:lpstr>
      <vt:lpstr>IRemoteEventService</vt:lpstr>
      <vt:lpstr>SPRemoteEventProperties</vt:lpstr>
      <vt:lpstr>SPRemoteEventResult</vt:lpstr>
      <vt:lpstr>Registering Events Receivers</vt:lpstr>
      <vt:lpstr>Debugging Considerations</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2015-03-15T13:32:26Z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